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34" r:id="rId3"/>
    <p:sldId id="335" r:id="rId4"/>
    <p:sldId id="336" r:id="rId5"/>
    <p:sldId id="337" r:id="rId6"/>
    <p:sldId id="338" r:id="rId7"/>
    <p:sldId id="339" r:id="rId8"/>
    <p:sldId id="340" r:id="rId9"/>
    <p:sldId id="341" r:id="rId10"/>
    <p:sldId id="333" r:id="rId11"/>
    <p:sldId id="342" r:id="rId12"/>
    <p:sldId id="343" r:id="rId13"/>
    <p:sldId id="344" r:id="rId14"/>
    <p:sldId id="345" r:id="rId15"/>
    <p:sldId id="346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AE5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A6DF6-5790-4308-A8D4-3DC3E8B2EBC8}" type="datetimeFigureOut">
              <a:rPr lang="hr-HR" smtClean="0"/>
              <a:t>14.11.2022.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B0308-5492-4E93-9654-E685A3C93C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6754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39FBDE-774C-3F77-4D26-6E90996C4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374373D-8C1D-9FD1-FD69-4DB069EA0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7EDA468-9087-3B23-9E1A-E1F4B3477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14.11.2022.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E7571C3-2EAA-AAE7-7B16-359F64259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DAE198E-0969-96DC-DD38-BA8D9A598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6653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B24BC7-8882-8DC4-0907-F91F1B425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917EE708-1109-654B-41A6-46F8267B1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9878BA6-A2CD-0853-B85F-83D6FE0F2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14.11.2022.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D995F47-CBC6-8F59-09C4-4B805AF01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2635C2B-6B1A-C543-5070-CC0831317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8288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29BEBDE6-8825-F33C-5EAB-1CC625A6AA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FAD9F418-DBE6-F710-EC15-67F18B245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2FC8D64-E459-B81B-3A87-AF5750052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14.11.2022.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F4BE478-0295-1954-213A-46F5F53CA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676F61D-42D1-175B-01E7-B369B6A01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1700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9857EF-CB51-FFC8-D83B-B8B4DD82B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6D3A9C-A3A8-18C7-CDC9-6B33459AF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9F7CAB9-7905-42EF-BBE0-AFA75ADC4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14.11.2022.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2783969-9FEA-B56E-C9ED-552F4C806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4800C88-1D5D-942C-7E51-83846833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9811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1AF7FD-90CA-76B5-8587-6FCCF52CC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4061BBF-49BF-8737-A3BF-944F25931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75B5A0B-D005-D239-7A11-A7AAF4086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14.11.2022.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2F4ABC1-29CD-5AE8-0F94-743CFB49A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A32DC2A-EF4B-E55E-D650-35931A240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4352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4D75D1-10B9-76E1-8870-04F0C12B2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6C8D9C-27FE-FAF8-2D14-0C4D4C980B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9D6F19D-2737-A437-04D8-6B6C67B275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07E8EB0-1C29-AFF2-FCFD-80F6C5461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14.11.2022.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C9F8A7B-0C4E-F13F-E942-FF6193B5C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924EE33-3E54-15C4-1971-D985D43F2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5459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7FAEBF-9153-6770-8DC2-ECADD133E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861D2F6-B118-F144-C2B6-BC5D7E87F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CF992B4-DEBA-701C-AA3D-083AA37CE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A97C8FC3-EF53-50B6-B531-25B92BE0C1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4962D9E5-8C13-97E7-C431-CD6709CCBF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8E5E32E7-EB03-EDF3-1B46-6B688BD60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14.11.2022.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F3FB7FDE-31E0-B030-FB9F-078408179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89DF97FF-1595-F337-8957-1E3FF8E9A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2553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68ADD4-1565-E490-1D98-E2D6D8627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01901D48-A350-DAC6-704C-50A107B59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14.11.2022.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75E1E204-29E3-4811-2C8E-191503E45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7FDF2C95-C5FC-6E18-3060-6089E9195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665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DF1817BF-CC64-9DCA-D14D-823F8CF0B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14.11.2022.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8F90B4A7-0855-39C3-C34C-8E14BB694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78265796-D797-831E-00BD-22B49C041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560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7F631B-4953-4CB3-6F59-70B06DF3E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0AC95FB-FDAC-A3CA-F2FE-FA671EA7A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A61BD489-403E-297E-AF6D-27ADE8C7C1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D58593C-FA98-EB4A-BD34-B103F59BB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14.11.2022.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9D3C5ED-20DD-3FE3-C733-B5A486548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C78DB4A-FD14-3E80-9A5C-91211153C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5990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7B443B-6425-8A6A-2302-F5940F9B2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F84E4891-7166-1AD5-FA49-2A82DF3BAD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A8BEC64-ABF7-59A5-2B71-8C34F3B258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5943E2A-AB75-E1E9-AB9F-2BD7182DE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14.11.2022.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9E762C3-ADC9-7F5C-8C6B-F2F49057B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2EB5B10-11BB-6DAC-3CCA-0BB2515E6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2549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B9ACF185-3498-3F5D-5DC0-066B5AB9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A33010A-E408-9737-FC59-A6719C6C3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4DC24CC-2198-3896-AB52-E9A31C8E4E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F38EC-24F4-4E9B-8F1D-F21F9C7DB7CD}" type="datetimeFigureOut">
              <a:rPr lang="hr-HR" smtClean="0"/>
              <a:t>14.11.2022.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E85BCBB-8704-9E2F-4FFC-C0E6C54A7A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73CC4A0-DB7B-CABD-4C7F-DE14A6C896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451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hyperlink" Target="https://www.e-sfera.hr/dodatni-digitalni-sadrzaji/c88941a6-be98-4684-918b-19928e5c8c45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e-sfera.hr/dodatni-digitalni-sadrzaji/255d7073-4ef8-4a99-a585-af7e581fda1d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9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3.png"/><Relationship Id="rId5" Type="http://schemas.openxmlformats.org/officeDocument/2006/relationships/image" Target="../media/image19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-sfera.hr/dodatni-digitalni-sadrzaji/c88941a6-be98-4684-918b-19928e5c8c45/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www.e-sfera.hr/dodatni-digitalni-sadrzaji/ad6bdda6-8715-4891-97c7-fc25b9bcab2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255d7073-4ef8-4a99-a585-af7e581fda1d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s://www.e-sfera.hr/dodatni-digitalni-sadrzaji/c88941a6-be98-4684-918b-19928e5c8c45/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www.e-sfera.hr/dodatni-digitalni-sadrzaji/ad6bdda6-8715-4891-97c7-fc25b9bcab20/" TargetMode="External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5136C9-AB0E-8334-7B68-7F7248608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1597" y="406400"/>
            <a:ext cx="5518951" cy="2387600"/>
          </a:xfrm>
        </p:spPr>
        <p:txBody>
          <a:bodyPr>
            <a:noAutofit/>
          </a:bodyPr>
          <a:lstStyle/>
          <a:p>
            <a:r>
              <a:rPr lang="hr-HR" sz="6600" b="1" dirty="0">
                <a:solidFill>
                  <a:srgbClr val="FF0000"/>
                </a:solidFill>
              </a:rPr>
              <a:t>UNIT 3: Home </a:t>
            </a:r>
            <a:r>
              <a:rPr lang="hr-HR" sz="6600" b="1" dirty="0" err="1">
                <a:solidFill>
                  <a:srgbClr val="FF0000"/>
                </a:solidFill>
              </a:rPr>
              <a:t>sweet</a:t>
            </a:r>
            <a:r>
              <a:rPr lang="hr-HR" sz="6600" b="1" dirty="0">
                <a:solidFill>
                  <a:srgbClr val="FF0000"/>
                </a:solidFill>
              </a:rPr>
              <a:t> home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7017164-4A62-F4FE-7B98-9C409F23AA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9674" y="3087688"/>
            <a:ext cx="5988637" cy="1655762"/>
          </a:xfrm>
        </p:spPr>
        <p:txBody>
          <a:bodyPr>
            <a:normAutofit/>
          </a:bodyPr>
          <a:lstStyle/>
          <a:p>
            <a:r>
              <a:rPr lang="hr-HR" sz="6600" dirty="0"/>
              <a:t>My </a:t>
            </a:r>
            <a:r>
              <a:rPr lang="hr-HR" sz="6600" dirty="0" err="1"/>
              <a:t>house</a:t>
            </a:r>
            <a:endParaRPr lang="hr-HR" sz="66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798DEE4-3F79-8F88-0E73-EEEB7CAA1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201466"/>
            <a:ext cx="2800350" cy="3616596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EB1111D7-B1BF-2B69-BF94-BE47F6584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445" y="5743575"/>
            <a:ext cx="521455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330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53BEFE94-C0D5-4CEA-83A2-8AC3951D5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31" y="116865"/>
            <a:ext cx="3001296" cy="150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F63992E2-1C3A-479F-A749-8CBB408E37C3}"/>
              </a:ext>
            </a:extLst>
          </p:cNvPr>
          <p:cNvSpPr txBox="1"/>
          <p:nvPr/>
        </p:nvSpPr>
        <p:spPr>
          <a:xfrm>
            <a:off x="3892359" y="297702"/>
            <a:ext cx="720811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dirty="0" err="1"/>
              <a:t>Click</a:t>
            </a:r>
            <a:r>
              <a:rPr lang="hr-HR" sz="2400" dirty="0"/>
              <a:t> on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following</a:t>
            </a:r>
            <a:r>
              <a:rPr lang="hr-HR" sz="2400" dirty="0"/>
              <a:t> link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choose</a:t>
            </a:r>
            <a:r>
              <a:rPr lang="hr-HR" sz="2400" dirty="0"/>
              <a:t> </a:t>
            </a:r>
            <a:r>
              <a:rPr lang="hr-HR" sz="2400" i="1" dirty="0" err="1"/>
              <a:t>Self</a:t>
            </a:r>
            <a:r>
              <a:rPr lang="hr-HR" sz="2400" i="1" dirty="0"/>
              <a:t> </a:t>
            </a:r>
            <a:r>
              <a:rPr lang="hr-HR" sz="2400" i="1" dirty="0" err="1"/>
              <a:t>check</a:t>
            </a:r>
            <a:r>
              <a:rPr lang="hr-HR" sz="2400" i="1" dirty="0"/>
              <a:t>. </a:t>
            </a:r>
            <a:r>
              <a:rPr lang="hr-HR" sz="2400" dirty="0" err="1"/>
              <a:t>Complete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tasks</a:t>
            </a:r>
            <a:r>
              <a:rPr lang="hr-HR" sz="2400" dirty="0"/>
              <a:t>.</a:t>
            </a:r>
            <a:endParaRPr lang="hr-HR" sz="2400" i="1" dirty="0"/>
          </a:p>
          <a:p>
            <a:endParaRPr lang="hr-HR" sz="2400" i="1" dirty="0"/>
          </a:p>
          <a:p>
            <a:pPr algn="ctr"/>
            <a:r>
              <a:rPr lang="hr-HR" sz="2400" dirty="0">
                <a:hlinkClick r:id="rId4"/>
              </a:rPr>
              <a:t>https://www.e-sfera.hr/dodatni-digitalni-sadrzaji/c88941a6-be98-4684-918b-19928e5c8c45/</a:t>
            </a:r>
            <a:r>
              <a:rPr lang="hr-HR" sz="2400" dirty="0"/>
              <a:t> 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0FD5D25A-9DAA-496B-91B0-E7AC3F3AA11E}"/>
              </a:ext>
            </a:extLst>
          </p:cNvPr>
          <p:cNvSpPr txBox="1"/>
          <p:nvPr/>
        </p:nvSpPr>
        <p:spPr>
          <a:xfrm>
            <a:off x="427931" y="2653553"/>
            <a:ext cx="2348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Workbook</a:t>
            </a:r>
            <a:r>
              <a:rPr lang="hr-HR" sz="2400" dirty="0"/>
              <a:t>, p. 35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85B8EBA0-019B-443F-8CD2-01C1796ADB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6104" y="2428585"/>
            <a:ext cx="5632955" cy="4262103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EE3F4657-BE74-4AE9-86BD-19ABE7241EFA}"/>
              </a:ext>
            </a:extLst>
          </p:cNvPr>
          <p:cNvSpPr txBox="1"/>
          <p:nvPr/>
        </p:nvSpPr>
        <p:spPr>
          <a:xfrm>
            <a:off x="4518212" y="3989294"/>
            <a:ext cx="673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Is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there</a:t>
            </a:r>
            <a:r>
              <a:rPr lang="hr-HR" sz="2400" dirty="0">
                <a:solidFill>
                  <a:srgbClr val="FF0000"/>
                </a:solidFill>
              </a:rPr>
              <a:t> a </a:t>
            </a:r>
            <a:r>
              <a:rPr lang="hr-HR" sz="2400" dirty="0" err="1">
                <a:solidFill>
                  <a:srgbClr val="FF0000"/>
                </a:solidFill>
              </a:rPr>
              <a:t>carpet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in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the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bathroom</a:t>
            </a:r>
            <a:r>
              <a:rPr lang="hr-HR" sz="2400" dirty="0">
                <a:solidFill>
                  <a:srgbClr val="FF0000"/>
                </a:solidFill>
              </a:rPr>
              <a:t>?   No, </a:t>
            </a:r>
            <a:r>
              <a:rPr lang="hr-HR" sz="2400" dirty="0" err="1">
                <a:solidFill>
                  <a:srgbClr val="FF0000"/>
                </a:solidFill>
              </a:rPr>
              <a:t>there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isn’t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F15BA58D-6AEC-4DE3-AE72-A70347A5CCA1}"/>
              </a:ext>
            </a:extLst>
          </p:cNvPr>
          <p:cNvSpPr txBox="1"/>
          <p:nvPr/>
        </p:nvSpPr>
        <p:spPr>
          <a:xfrm>
            <a:off x="4518212" y="4684892"/>
            <a:ext cx="673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Is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there</a:t>
            </a:r>
            <a:r>
              <a:rPr lang="hr-HR" sz="2400" dirty="0">
                <a:solidFill>
                  <a:srgbClr val="FF0000"/>
                </a:solidFill>
              </a:rPr>
              <a:t> a </a:t>
            </a:r>
            <a:r>
              <a:rPr lang="hr-HR" sz="2400" dirty="0" err="1">
                <a:solidFill>
                  <a:srgbClr val="FF0000"/>
                </a:solidFill>
              </a:rPr>
              <a:t>cooker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in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the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kitchen</a:t>
            </a:r>
            <a:r>
              <a:rPr lang="hr-HR" sz="2400" dirty="0">
                <a:solidFill>
                  <a:srgbClr val="FF0000"/>
                </a:solidFill>
              </a:rPr>
              <a:t>?   </a:t>
            </a:r>
            <a:r>
              <a:rPr lang="hr-HR" sz="2400" dirty="0" err="1">
                <a:solidFill>
                  <a:srgbClr val="FF0000"/>
                </a:solidFill>
              </a:rPr>
              <a:t>Yes</a:t>
            </a:r>
            <a:r>
              <a:rPr lang="hr-HR" sz="2400" dirty="0">
                <a:solidFill>
                  <a:srgbClr val="FF0000"/>
                </a:solidFill>
              </a:rPr>
              <a:t>, </a:t>
            </a:r>
            <a:r>
              <a:rPr lang="hr-HR" sz="2400" dirty="0" err="1">
                <a:solidFill>
                  <a:srgbClr val="FF0000"/>
                </a:solidFill>
              </a:rPr>
              <a:t>there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is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8C6074BC-D2BC-41E8-94C1-6EF90DD7EF55}"/>
              </a:ext>
            </a:extLst>
          </p:cNvPr>
          <p:cNvSpPr txBox="1"/>
          <p:nvPr/>
        </p:nvSpPr>
        <p:spPr>
          <a:xfrm>
            <a:off x="4518212" y="5456957"/>
            <a:ext cx="673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Are </a:t>
            </a:r>
            <a:r>
              <a:rPr lang="hr-HR" sz="2400" dirty="0" err="1">
                <a:solidFill>
                  <a:srgbClr val="FF0000"/>
                </a:solidFill>
              </a:rPr>
              <a:t>there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chairs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in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the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dining</a:t>
            </a:r>
            <a:r>
              <a:rPr lang="hr-HR" sz="2400" dirty="0">
                <a:solidFill>
                  <a:srgbClr val="FF0000"/>
                </a:solidFill>
              </a:rPr>
              <a:t> room?   </a:t>
            </a:r>
            <a:r>
              <a:rPr lang="hr-HR" sz="2400" dirty="0" err="1">
                <a:solidFill>
                  <a:srgbClr val="FF0000"/>
                </a:solidFill>
              </a:rPr>
              <a:t>Yes</a:t>
            </a:r>
            <a:r>
              <a:rPr lang="hr-HR" sz="2400" dirty="0">
                <a:solidFill>
                  <a:srgbClr val="FF0000"/>
                </a:solidFill>
              </a:rPr>
              <a:t>, </a:t>
            </a:r>
            <a:r>
              <a:rPr lang="hr-HR" sz="2400" dirty="0" err="1">
                <a:solidFill>
                  <a:srgbClr val="FF0000"/>
                </a:solidFill>
              </a:rPr>
              <a:t>there</a:t>
            </a:r>
            <a:r>
              <a:rPr lang="hr-HR" sz="2400" dirty="0">
                <a:solidFill>
                  <a:srgbClr val="FF0000"/>
                </a:solidFill>
              </a:rPr>
              <a:t> are.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F31AA59F-00F2-46BC-9F07-96B06057A2F6}"/>
              </a:ext>
            </a:extLst>
          </p:cNvPr>
          <p:cNvSpPr txBox="1"/>
          <p:nvPr/>
        </p:nvSpPr>
        <p:spPr>
          <a:xfrm>
            <a:off x="4518212" y="6170091"/>
            <a:ext cx="7037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Are </a:t>
            </a:r>
            <a:r>
              <a:rPr lang="hr-HR" sz="2400" dirty="0" err="1">
                <a:solidFill>
                  <a:srgbClr val="FF0000"/>
                </a:solidFill>
              </a:rPr>
              <a:t>there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pictures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in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the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bathroom</a:t>
            </a:r>
            <a:r>
              <a:rPr lang="hr-HR" sz="2400" dirty="0">
                <a:solidFill>
                  <a:srgbClr val="FF0000"/>
                </a:solidFill>
              </a:rPr>
              <a:t>?   No, </a:t>
            </a:r>
            <a:r>
              <a:rPr lang="hr-HR" sz="2400" dirty="0" err="1">
                <a:solidFill>
                  <a:srgbClr val="FF0000"/>
                </a:solidFill>
              </a:rPr>
              <a:t>there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aren’t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915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>
            <a:extLst>
              <a:ext uri="{FF2B5EF4-FFF2-40B4-BE49-F238E27FC236}">
                <a16:creationId xmlns:a16="http://schemas.microsoft.com/office/drawing/2014/main" id="{830C16E4-B1F1-440F-B5E1-9F707FAACE3B}"/>
              </a:ext>
            </a:extLst>
          </p:cNvPr>
          <p:cNvSpPr txBox="1"/>
          <p:nvPr/>
        </p:nvSpPr>
        <p:spPr>
          <a:xfrm>
            <a:off x="340658" y="381471"/>
            <a:ext cx="1003150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dirty="0"/>
              <a:t>Open </a:t>
            </a:r>
            <a:r>
              <a:rPr lang="hr-HR" sz="2400" dirty="0" err="1"/>
              <a:t>the</a:t>
            </a:r>
            <a:r>
              <a:rPr lang="hr-HR" sz="2400" dirty="0"/>
              <a:t> PowerPoint </a:t>
            </a:r>
            <a:r>
              <a:rPr lang="hr-HR" sz="2400" dirty="0" err="1"/>
              <a:t>presentation</a:t>
            </a:r>
            <a:r>
              <a:rPr lang="hr-HR" sz="2400" dirty="0"/>
              <a:t> </a:t>
            </a:r>
            <a:r>
              <a:rPr lang="hr-HR" sz="2400" i="1" dirty="0" err="1"/>
              <a:t>Places</a:t>
            </a:r>
            <a:r>
              <a:rPr lang="hr-HR" sz="2400" i="1" dirty="0"/>
              <a:t> </a:t>
            </a:r>
            <a:r>
              <a:rPr lang="hr-HR" sz="2400" i="1" dirty="0" err="1"/>
              <a:t>in</a:t>
            </a:r>
            <a:r>
              <a:rPr lang="hr-HR" sz="2400" i="1" dirty="0"/>
              <a:t> a </a:t>
            </a:r>
            <a:r>
              <a:rPr lang="hr-HR" sz="2400" i="1" dirty="0" err="1"/>
              <a:t>town</a:t>
            </a:r>
            <a:r>
              <a:rPr lang="hr-HR" sz="2400" i="1" dirty="0"/>
              <a:t>. </a:t>
            </a:r>
          </a:p>
          <a:p>
            <a:endParaRPr lang="hr-HR" sz="1800" i="1" dirty="0">
              <a:hlinkClick r:id="rId2"/>
            </a:endParaRPr>
          </a:p>
          <a:p>
            <a:pPr algn="ctr"/>
            <a:r>
              <a:rPr lang="hr-HR" sz="1800" dirty="0">
                <a:hlinkClick r:id="rId2"/>
              </a:rPr>
              <a:t>https://www.e-sfera.hr/dodatni-digitalni-sadrzaji/255d7073-4ef8-4a99-a585-af7e581fda1d/</a:t>
            </a:r>
            <a:r>
              <a:rPr lang="hr-HR" sz="1800" dirty="0"/>
              <a:t> 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939E1773-CD68-445E-BD01-A6ED7AC01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223" y="1531523"/>
            <a:ext cx="6385112" cy="5136538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7A8B0C28-DCEF-4218-81CD-A0349A00CEE0}"/>
              </a:ext>
            </a:extLst>
          </p:cNvPr>
          <p:cNvSpPr txBox="1"/>
          <p:nvPr/>
        </p:nvSpPr>
        <p:spPr>
          <a:xfrm>
            <a:off x="6992471" y="1801906"/>
            <a:ext cx="47423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Translate</a:t>
            </a:r>
            <a:r>
              <a:rPr lang="hr-HR" sz="2400" dirty="0"/>
              <a:t>:</a:t>
            </a:r>
          </a:p>
          <a:p>
            <a:r>
              <a:rPr lang="hr-HR" sz="2400" dirty="0" err="1"/>
              <a:t>Ian’s</a:t>
            </a:r>
            <a:r>
              <a:rPr lang="hr-HR" sz="2400" dirty="0"/>
              <a:t> </a:t>
            </a:r>
            <a:r>
              <a:rPr lang="hr-HR" sz="2400" dirty="0" err="1"/>
              <a:t>street</a:t>
            </a:r>
            <a:r>
              <a:rPr lang="hr-HR" sz="2400" dirty="0"/>
              <a:t> = </a:t>
            </a:r>
          </a:p>
          <a:p>
            <a:r>
              <a:rPr lang="hr-HR" sz="2400" dirty="0" err="1"/>
              <a:t>neighbours</a:t>
            </a:r>
            <a:r>
              <a:rPr lang="hr-HR" sz="2400" dirty="0"/>
              <a:t> =</a:t>
            </a:r>
          </a:p>
          <a:p>
            <a:r>
              <a:rPr lang="hr-HR" sz="2400" dirty="0"/>
              <a:t>supermarket =</a:t>
            </a:r>
          </a:p>
          <a:p>
            <a:r>
              <a:rPr lang="hr-HR" sz="2400" dirty="0" err="1"/>
              <a:t>greengrocer’s</a:t>
            </a:r>
            <a:r>
              <a:rPr lang="hr-HR" sz="2400" dirty="0"/>
              <a:t>=</a:t>
            </a:r>
          </a:p>
          <a:p>
            <a:r>
              <a:rPr lang="hr-HR" sz="2400" dirty="0" err="1"/>
              <a:t>baker’s</a:t>
            </a:r>
            <a:r>
              <a:rPr lang="hr-HR" sz="2400" dirty="0"/>
              <a:t> =</a:t>
            </a:r>
          </a:p>
          <a:p>
            <a:r>
              <a:rPr lang="hr-HR" sz="2400" dirty="0"/>
              <a:t>a </a:t>
            </a:r>
            <a:r>
              <a:rPr lang="hr-HR" sz="2400" dirty="0" err="1"/>
              <a:t>family</a:t>
            </a:r>
            <a:r>
              <a:rPr lang="hr-HR" sz="2400" dirty="0"/>
              <a:t> </a:t>
            </a:r>
            <a:r>
              <a:rPr lang="hr-HR" sz="2400" dirty="0" err="1"/>
              <a:t>house</a:t>
            </a:r>
            <a:r>
              <a:rPr lang="hr-HR" sz="2400" dirty="0"/>
              <a:t> =</a:t>
            </a:r>
          </a:p>
          <a:p>
            <a:r>
              <a:rPr lang="hr-HR" sz="2400" dirty="0"/>
              <a:t>a </a:t>
            </a:r>
            <a:r>
              <a:rPr lang="hr-HR" sz="2400" dirty="0" err="1"/>
              <a:t>block</a:t>
            </a:r>
            <a:r>
              <a:rPr lang="hr-HR" sz="2400" dirty="0"/>
              <a:t> </a:t>
            </a:r>
            <a:r>
              <a:rPr lang="hr-HR" sz="2400" dirty="0" err="1"/>
              <a:t>of</a:t>
            </a:r>
            <a:r>
              <a:rPr lang="hr-HR" sz="2400" dirty="0"/>
              <a:t> </a:t>
            </a:r>
            <a:r>
              <a:rPr lang="hr-HR" sz="2400" dirty="0" err="1"/>
              <a:t>flats</a:t>
            </a:r>
            <a:r>
              <a:rPr lang="hr-HR" sz="2400" dirty="0"/>
              <a:t> =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43410AD2-2FFE-4587-BDB7-226BB4E5271F}"/>
              </a:ext>
            </a:extLst>
          </p:cNvPr>
          <p:cNvSpPr txBox="1"/>
          <p:nvPr/>
        </p:nvSpPr>
        <p:spPr>
          <a:xfrm>
            <a:off x="8695764" y="2161045"/>
            <a:ext cx="2572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0070C0"/>
                </a:solidFill>
              </a:rPr>
              <a:t>Ianova</a:t>
            </a:r>
            <a:r>
              <a:rPr lang="hr-HR" sz="2400" dirty="0">
                <a:solidFill>
                  <a:srgbClr val="0070C0"/>
                </a:solidFill>
              </a:rPr>
              <a:t> ulica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A6154153-AE18-4242-83A4-AAD7A92A9D63}"/>
              </a:ext>
            </a:extLst>
          </p:cNvPr>
          <p:cNvSpPr txBox="1"/>
          <p:nvPr/>
        </p:nvSpPr>
        <p:spPr>
          <a:xfrm>
            <a:off x="8695764" y="2535040"/>
            <a:ext cx="2572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0070C0"/>
                </a:solidFill>
              </a:rPr>
              <a:t>susjedi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5E6ECD97-4078-4FD5-93CC-C51E40671B65}"/>
              </a:ext>
            </a:extLst>
          </p:cNvPr>
          <p:cNvSpPr txBox="1"/>
          <p:nvPr/>
        </p:nvSpPr>
        <p:spPr>
          <a:xfrm>
            <a:off x="8928846" y="2889512"/>
            <a:ext cx="2572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0070C0"/>
                </a:solidFill>
              </a:rPr>
              <a:t>trgovina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4C1C7705-B013-4DC5-B297-19AEB488D4D1}"/>
              </a:ext>
            </a:extLst>
          </p:cNvPr>
          <p:cNvSpPr txBox="1"/>
          <p:nvPr/>
        </p:nvSpPr>
        <p:spPr>
          <a:xfrm>
            <a:off x="8915399" y="3285262"/>
            <a:ext cx="3065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0070C0"/>
                </a:solidFill>
              </a:rPr>
              <a:t>prodavaonica voća i povrća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7DD5C5E1-A96E-402A-9035-E92EA8DDA97A}"/>
              </a:ext>
            </a:extLst>
          </p:cNvPr>
          <p:cNvSpPr txBox="1"/>
          <p:nvPr/>
        </p:nvSpPr>
        <p:spPr>
          <a:xfrm>
            <a:off x="8218843" y="3611590"/>
            <a:ext cx="2572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0070C0"/>
                </a:solidFill>
              </a:rPr>
              <a:t>pekarnica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6FC01522-B4D7-4AC4-B64C-AC58CBAEF640}"/>
              </a:ext>
            </a:extLst>
          </p:cNvPr>
          <p:cNvSpPr txBox="1"/>
          <p:nvPr/>
        </p:nvSpPr>
        <p:spPr>
          <a:xfrm>
            <a:off x="9161928" y="3973929"/>
            <a:ext cx="2572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0070C0"/>
                </a:solidFill>
              </a:rPr>
              <a:t>obiteljska kuća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CE6C9F8D-3F88-4C83-9E79-C9B745B9CC48}"/>
              </a:ext>
            </a:extLst>
          </p:cNvPr>
          <p:cNvSpPr txBox="1"/>
          <p:nvPr/>
        </p:nvSpPr>
        <p:spPr>
          <a:xfrm>
            <a:off x="9161927" y="4391032"/>
            <a:ext cx="2572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0070C0"/>
                </a:solidFill>
              </a:rPr>
              <a:t>stambena zgrada</a:t>
            </a:r>
          </a:p>
        </p:txBody>
      </p:sp>
    </p:spTree>
    <p:extLst>
      <p:ext uri="{BB962C8B-B14F-4D97-AF65-F5344CB8AC3E}">
        <p14:creationId xmlns:p14="http://schemas.microsoft.com/office/powerpoint/2010/main" val="192757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855370D1-5A1A-446E-836E-2FBE57D58A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625" y="98611"/>
            <a:ext cx="3246921" cy="6439951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CBBF53A9-E815-41D8-B1E5-67F8A753CCE9}"/>
              </a:ext>
            </a:extLst>
          </p:cNvPr>
          <p:cNvSpPr txBox="1"/>
          <p:nvPr/>
        </p:nvSpPr>
        <p:spPr>
          <a:xfrm>
            <a:off x="4771489" y="251012"/>
            <a:ext cx="6355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/>
              <a:t>Listen</a:t>
            </a:r>
            <a:r>
              <a:rPr lang="hr-HR" sz="2400" b="1" dirty="0"/>
              <a:t> </a:t>
            </a:r>
            <a:r>
              <a:rPr lang="hr-HR" sz="2400" b="1" dirty="0" err="1"/>
              <a:t>and</a:t>
            </a:r>
            <a:r>
              <a:rPr lang="hr-HR" sz="2400" b="1" dirty="0"/>
              <a:t> </a:t>
            </a:r>
            <a:r>
              <a:rPr lang="hr-HR" sz="2400" b="1" dirty="0" err="1"/>
              <a:t>underline</a:t>
            </a:r>
            <a:r>
              <a:rPr lang="hr-HR" sz="2400" b="1" dirty="0"/>
              <a:t> </a:t>
            </a:r>
            <a:r>
              <a:rPr lang="hr-HR" sz="2400" b="1" dirty="0" err="1"/>
              <a:t>the</a:t>
            </a:r>
            <a:r>
              <a:rPr lang="hr-HR" sz="2400" b="1" dirty="0"/>
              <a:t> </a:t>
            </a:r>
            <a:r>
              <a:rPr lang="hr-HR" sz="2400" b="1" dirty="0" err="1"/>
              <a:t>words</a:t>
            </a:r>
            <a:r>
              <a:rPr lang="hr-HR" sz="2400" b="1" dirty="0"/>
              <a:t> </a:t>
            </a:r>
            <a:r>
              <a:rPr lang="hr-HR" sz="2400" b="1" dirty="0" err="1"/>
              <a:t>from</a:t>
            </a:r>
            <a:r>
              <a:rPr lang="hr-HR" sz="2400" b="1" dirty="0"/>
              <a:t> </a:t>
            </a:r>
            <a:r>
              <a:rPr lang="hr-HR" sz="2400" b="1" dirty="0" err="1"/>
              <a:t>the</a:t>
            </a:r>
            <a:r>
              <a:rPr lang="hr-HR" sz="2400" b="1" dirty="0"/>
              <a:t> </a:t>
            </a:r>
            <a:r>
              <a:rPr lang="hr-HR" sz="2400" b="1" dirty="0" err="1"/>
              <a:t>pictures</a:t>
            </a:r>
            <a:r>
              <a:rPr lang="hr-HR" sz="2400" b="1" dirty="0"/>
              <a:t> </a:t>
            </a:r>
            <a:r>
              <a:rPr lang="hr-HR" sz="2400" b="1" dirty="0" err="1"/>
              <a:t>in</a:t>
            </a:r>
            <a:r>
              <a:rPr lang="hr-HR" sz="2400" b="1" dirty="0"/>
              <a:t> </a:t>
            </a:r>
            <a:r>
              <a:rPr lang="hr-HR" sz="2400" b="1" dirty="0" err="1"/>
              <a:t>the</a:t>
            </a:r>
            <a:r>
              <a:rPr lang="hr-HR" sz="2400" b="1" dirty="0"/>
              <a:t> </a:t>
            </a:r>
            <a:r>
              <a:rPr lang="hr-HR" sz="2400" b="1" dirty="0" err="1"/>
              <a:t>text</a:t>
            </a:r>
            <a:r>
              <a:rPr lang="hr-HR" sz="2400" dirty="0"/>
              <a:t>.</a:t>
            </a:r>
          </a:p>
        </p:txBody>
      </p:sp>
      <p:pic>
        <p:nvPicPr>
          <p:cNvPr id="7" name="29_lesson_9_in_my_street_2">
            <a:hlinkClick r:id="" action="ppaction://media"/>
            <a:extLst>
              <a:ext uri="{FF2B5EF4-FFF2-40B4-BE49-F238E27FC236}">
                <a16:creationId xmlns:a16="http://schemas.microsoft.com/office/drawing/2014/main" id="{FF6AC84A-02E5-4B53-AADB-022DEB3FD8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83885" y="1203325"/>
            <a:ext cx="487363" cy="487363"/>
          </a:xfrm>
          <a:prstGeom prst="rect">
            <a:avLst/>
          </a:prstGeom>
        </p:spPr>
      </p:pic>
      <p:cxnSp>
        <p:nvCxnSpPr>
          <p:cNvPr id="11" name="Ravni poveznik 10">
            <a:extLst>
              <a:ext uri="{FF2B5EF4-FFF2-40B4-BE49-F238E27FC236}">
                <a16:creationId xmlns:a16="http://schemas.microsoft.com/office/drawing/2014/main" id="{C6893068-2694-47E3-9E83-3ECEE1BE3067}"/>
              </a:ext>
            </a:extLst>
          </p:cNvPr>
          <p:cNvCxnSpPr/>
          <p:nvPr/>
        </p:nvCxnSpPr>
        <p:spPr>
          <a:xfrm>
            <a:off x="2483224" y="1082009"/>
            <a:ext cx="8426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ni poveznik 11">
            <a:extLst>
              <a:ext uri="{FF2B5EF4-FFF2-40B4-BE49-F238E27FC236}">
                <a16:creationId xmlns:a16="http://schemas.microsoft.com/office/drawing/2014/main" id="{1C6ECDDC-7569-43E2-8A19-E525844595DA}"/>
              </a:ext>
            </a:extLst>
          </p:cNvPr>
          <p:cNvCxnSpPr>
            <a:cxnSpLocks/>
          </p:cNvCxnSpPr>
          <p:nvPr/>
        </p:nvCxnSpPr>
        <p:spPr>
          <a:xfrm>
            <a:off x="1416424" y="2148809"/>
            <a:ext cx="609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ni poveznik 13">
            <a:extLst>
              <a:ext uri="{FF2B5EF4-FFF2-40B4-BE49-F238E27FC236}">
                <a16:creationId xmlns:a16="http://schemas.microsoft.com/office/drawing/2014/main" id="{2F4A7D62-EFA4-40AA-A1E2-3C228AB57072}"/>
              </a:ext>
            </a:extLst>
          </p:cNvPr>
          <p:cNvCxnSpPr>
            <a:cxnSpLocks/>
          </p:cNvCxnSpPr>
          <p:nvPr/>
        </p:nvCxnSpPr>
        <p:spPr>
          <a:xfrm>
            <a:off x="2178424" y="2444645"/>
            <a:ext cx="11474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ni poveznik 15">
            <a:extLst>
              <a:ext uri="{FF2B5EF4-FFF2-40B4-BE49-F238E27FC236}">
                <a16:creationId xmlns:a16="http://schemas.microsoft.com/office/drawing/2014/main" id="{C0CD4DC2-DA6A-4C0A-A247-E409C0B94B9F}"/>
              </a:ext>
            </a:extLst>
          </p:cNvPr>
          <p:cNvCxnSpPr>
            <a:cxnSpLocks/>
          </p:cNvCxnSpPr>
          <p:nvPr/>
        </p:nvCxnSpPr>
        <p:spPr>
          <a:xfrm>
            <a:off x="1524568" y="2973562"/>
            <a:ext cx="11558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ni poveznik 17">
            <a:extLst>
              <a:ext uri="{FF2B5EF4-FFF2-40B4-BE49-F238E27FC236}">
                <a16:creationId xmlns:a16="http://schemas.microsoft.com/office/drawing/2014/main" id="{67EA8F01-BFAA-49AA-BC59-73A19EB5A78F}"/>
              </a:ext>
            </a:extLst>
          </p:cNvPr>
          <p:cNvCxnSpPr>
            <a:cxnSpLocks/>
          </p:cNvCxnSpPr>
          <p:nvPr/>
        </p:nvCxnSpPr>
        <p:spPr>
          <a:xfrm>
            <a:off x="806824" y="5107162"/>
            <a:ext cx="12956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vni poveznik 19">
            <a:extLst>
              <a:ext uri="{FF2B5EF4-FFF2-40B4-BE49-F238E27FC236}">
                <a16:creationId xmlns:a16="http://schemas.microsoft.com/office/drawing/2014/main" id="{EA204557-551C-479A-8CA6-3EFB18EFEE65}"/>
              </a:ext>
            </a:extLst>
          </p:cNvPr>
          <p:cNvCxnSpPr>
            <a:cxnSpLocks/>
          </p:cNvCxnSpPr>
          <p:nvPr/>
        </p:nvCxnSpPr>
        <p:spPr>
          <a:xfrm>
            <a:off x="502024" y="5367139"/>
            <a:ext cx="1219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vni poveznik 21">
            <a:extLst>
              <a:ext uri="{FF2B5EF4-FFF2-40B4-BE49-F238E27FC236}">
                <a16:creationId xmlns:a16="http://schemas.microsoft.com/office/drawing/2014/main" id="{02B8E161-453F-4515-8EEB-7757923B4168}"/>
              </a:ext>
            </a:extLst>
          </p:cNvPr>
          <p:cNvCxnSpPr>
            <a:cxnSpLocks/>
          </p:cNvCxnSpPr>
          <p:nvPr/>
        </p:nvCxnSpPr>
        <p:spPr>
          <a:xfrm>
            <a:off x="2079813" y="6200856"/>
            <a:ext cx="10488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29_lesson_9_in_my_street_2">
            <a:hlinkClick r:id="" action="ppaction://media"/>
            <a:extLst>
              <a:ext uri="{FF2B5EF4-FFF2-40B4-BE49-F238E27FC236}">
                <a16:creationId xmlns:a16="http://schemas.microsoft.com/office/drawing/2014/main" id="{2432CA35-368D-4BD4-8E77-FB75080D83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56991" y="1925906"/>
            <a:ext cx="487363" cy="487363"/>
          </a:xfrm>
          <a:prstGeom prst="rect">
            <a:avLst/>
          </a:prstGeom>
        </p:spPr>
      </p:pic>
      <p:sp>
        <p:nvSpPr>
          <p:cNvPr id="27" name="TekstniOkvir 26">
            <a:extLst>
              <a:ext uri="{FF2B5EF4-FFF2-40B4-BE49-F238E27FC236}">
                <a16:creationId xmlns:a16="http://schemas.microsoft.com/office/drawing/2014/main" id="{950F25B1-6C82-4DA0-A37B-4B986BAF5E12}"/>
              </a:ext>
            </a:extLst>
          </p:cNvPr>
          <p:cNvSpPr txBox="1"/>
          <p:nvPr/>
        </p:nvSpPr>
        <p:spPr>
          <a:xfrm>
            <a:off x="4771489" y="1337189"/>
            <a:ext cx="66787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/>
              <a:t>Listen</a:t>
            </a:r>
            <a:r>
              <a:rPr lang="hr-HR" sz="2400" b="1" dirty="0"/>
              <a:t> </a:t>
            </a:r>
            <a:r>
              <a:rPr lang="hr-HR" sz="2400" b="1" dirty="0" err="1"/>
              <a:t>again</a:t>
            </a:r>
            <a:r>
              <a:rPr lang="hr-HR" sz="2400" b="1" dirty="0"/>
              <a:t> </a:t>
            </a:r>
            <a:r>
              <a:rPr lang="hr-HR" sz="2400" b="1" dirty="0" err="1"/>
              <a:t>and</a:t>
            </a:r>
            <a:r>
              <a:rPr lang="hr-HR" sz="2400" b="1" dirty="0"/>
              <a:t> </a:t>
            </a:r>
            <a:r>
              <a:rPr lang="hr-HR" sz="2400" b="1" dirty="0" err="1"/>
              <a:t>answer</a:t>
            </a:r>
            <a:r>
              <a:rPr lang="hr-HR" sz="2400" b="1" dirty="0"/>
              <a:t> </a:t>
            </a:r>
            <a:r>
              <a:rPr lang="hr-HR" sz="2400" b="1" dirty="0" err="1"/>
              <a:t>the</a:t>
            </a:r>
            <a:r>
              <a:rPr lang="hr-HR" sz="2400" b="1" dirty="0"/>
              <a:t> </a:t>
            </a:r>
            <a:r>
              <a:rPr lang="hr-HR" sz="2400" b="1" dirty="0" err="1"/>
              <a:t>questions</a:t>
            </a:r>
            <a:endParaRPr lang="hr-HR" sz="2400" b="1" dirty="0"/>
          </a:p>
          <a:p>
            <a:endParaRPr lang="hr-HR" sz="2400" dirty="0"/>
          </a:p>
          <a:p>
            <a:r>
              <a:rPr lang="hr-HR" sz="2400" dirty="0"/>
              <a:t>Do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like</a:t>
            </a:r>
            <a:r>
              <a:rPr lang="hr-HR" sz="2400" dirty="0"/>
              <a:t> </a:t>
            </a:r>
            <a:r>
              <a:rPr lang="hr-HR" sz="2400" dirty="0" err="1"/>
              <a:t>Ian’s</a:t>
            </a:r>
            <a:r>
              <a:rPr lang="hr-HR" sz="2400" dirty="0"/>
              <a:t> </a:t>
            </a:r>
            <a:r>
              <a:rPr lang="hr-HR" sz="2400" dirty="0" err="1"/>
              <a:t>street</a:t>
            </a:r>
            <a:r>
              <a:rPr lang="hr-HR" sz="2400" dirty="0"/>
              <a:t>?</a:t>
            </a:r>
          </a:p>
          <a:p>
            <a:r>
              <a:rPr lang="hr-HR" sz="2400" dirty="0" err="1"/>
              <a:t>What</a:t>
            </a:r>
            <a:r>
              <a:rPr lang="hr-HR" sz="2400" dirty="0"/>
              <a:t> do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like</a:t>
            </a:r>
            <a:r>
              <a:rPr lang="hr-HR" sz="2400" dirty="0"/>
              <a:t> </a:t>
            </a:r>
            <a:r>
              <a:rPr lang="hr-HR" sz="2400" dirty="0" err="1"/>
              <a:t>about</a:t>
            </a:r>
            <a:r>
              <a:rPr lang="hr-HR" sz="2400" dirty="0"/>
              <a:t> </a:t>
            </a:r>
            <a:r>
              <a:rPr lang="hr-HR" sz="2400" dirty="0" err="1"/>
              <a:t>it</a:t>
            </a:r>
            <a:r>
              <a:rPr lang="hr-HR" sz="2400" dirty="0"/>
              <a:t>?</a:t>
            </a:r>
          </a:p>
          <a:p>
            <a:r>
              <a:rPr lang="hr-HR" sz="2400" dirty="0" err="1"/>
              <a:t>Is</a:t>
            </a:r>
            <a:r>
              <a:rPr lang="hr-HR" sz="2400" dirty="0"/>
              <a:t> </a:t>
            </a:r>
            <a:r>
              <a:rPr lang="hr-HR" sz="2400" dirty="0" err="1"/>
              <a:t>there</a:t>
            </a:r>
            <a:r>
              <a:rPr lang="hr-HR" sz="2400" dirty="0"/>
              <a:t> </a:t>
            </a:r>
            <a:r>
              <a:rPr lang="hr-HR" sz="2400" dirty="0" err="1"/>
              <a:t>something</a:t>
            </a:r>
            <a:r>
              <a:rPr lang="hr-HR" sz="2400" dirty="0"/>
              <a:t> </a:t>
            </a:r>
            <a:r>
              <a:rPr lang="hr-HR" sz="2400" dirty="0" err="1"/>
              <a:t>that</a:t>
            </a:r>
            <a:r>
              <a:rPr lang="hr-HR" sz="2400" dirty="0"/>
              <a:t>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don’t</a:t>
            </a:r>
            <a:r>
              <a:rPr lang="hr-HR" sz="2400" dirty="0"/>
              <a:t> </a:t>
            </a:r>
            <a:r>
              <a:rPr lang="hr-HR" sz="2400" dirty="0" err="1"/>
              <a:t>like</a:t>
            </a:r>
            <a:r>
              <a:rPr lang="hr-HR" sz="2400" dirty="0"/>
              <a:t>?</a:t>
            </a:r>
          </a:p>
          <a:p>
            <a:r>
              <a:rPr lang="hr-HR" sz="2400" dirty="0" err="1"/>
              <a:t>What</a:t>
            </a:r>
            <a:r>
              <a:rPr lang="hr-HR" sz="2400" dirty="0"/>
              <a:t> </a:t>
            </a:r>
            <a:r>
              <a:rPr lang="hr-HR" sz="2400" dirty="0" err="1"/>
              <a:t>about</a:t>
            </a:r>
            <a:r>
              <a:rPr lang="hr-HR" sz="2400" dirty="0"/>
              <a:t> </a:t>
            </a:r>
            <a:r>
              <a:rPr lang="hr-HR" sz="2400" dirty="0" err="1"/>
              <a:t>your</a:t>
            </a:r>
            <a:r>
              <a:rPr lang="hr-HR" sz="2400" dirty="0"/>
              <a:t> </a:t>
            </a:r>
            <a:r>
              <a:rPr lang="hr-HR" sz="2400" dirty="0" err="1"/>
              <a:t>street</a:t>
            </a:r>
            <a:r>
              <a:rPr lang="hr-HR" sz="2400" dirty="0"/>
              <a:t>?</a:t>
            </a:r>
          </a:p>
          <a:p>
            <a:r>
              <a:rPr lang="hr-HR" sz="2400" dirty="0" err="1"/>
              <a:t>Is</a:t>
            </a:r>
            <a:r>
              <a:rPr lang="hr-HR" sz="2400" dirty="0"/>
              <a:t> </a:t>
            </a:r>
            <a:r>
              <a:rPr lang="hr-HR" sz="2400" dirty="0" err="1"/>
              <a:t>there</a:t>
            </a:r>
            <a:r>
              <a:rPr lang="hr-HR" sz="2400" dirty="0"/>
              <a:t> a supermarket / </a:t>
            </a:r>
            <a:r>
              <a:rPr lang="hr-HR" sz="2400" dirty="0" err="1"/>
              <a:t>baker’s</a:t>
            </a:r>
            <a:r>
              <a:rPr lang="hr-HR" sz="2400" dirty="0"/>
              <a:t> / </a:t>
            </a:r>
            <a:r>
              <a:rPr lang="hr-HR" sz="2400" dirty="0" err="1"/>
              <a:t>greengrocer’s</a:t>
            </a:r>
            <a:r>
              <a:rPr lang="hr-HR" sz="2400" dirty="0"/>
              <a:t>…?</a:t>
            </a:r>
          </a:p>
        </p:txBody>
      </p:sp>
    </p:spTree>
    <p:extLst>
      <p:ext uri="{BB962C8B-B14F-4D97-AF65-F5344CB8AC3E}">
        <p14:creationId xmlns:p14="http://schemas.microsoft.com/office/powerpoint/2010/main" val="25147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9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1978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>
            <a:extLst>
              <a:ext uri="{FF2B5EF4-FFF2-40B4-BE49-F238E27FC236}">
                <a16:creationId xmlns:a16="http://schemas.microsoft.com/office/drawing/2014/main" id="{FE404A1E-63F4-49B1-9910-3F50252961B7}"/>
              </a:ext>
            </a:extLst>
          </p:cNvPr>
          <p:cNvSpPr txBox="1"/>
          <p:nvPr/>
        </p:nvSpPr>
        <p:spPr>
          <a:xfrm>
            <a:off x="397164" y="193964"/>
            <a:ext cx="5126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Answer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questions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your</a:t>
            </a:r>
            <a:r>
              <a:rPr lang="hr-HR" sz="2400" dirty="0"/>
              <a:t> </a:t>
            </a:r>
            <a:r>
              <a:rPr lang="hr-HR" sz="2400" dirty="0" err="1"/>
              <a:t>notebook</a:t>
            </a:r>
            <a:r>
              <a:rPr lang="hr-HR" sz="2400" dirty="0"/>
              <a:t>.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6CAC7991-8768-4F47-A63A-F6E4D5885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631" y="778452"/>
            <a:ext cx="4900714" cy="2565112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DD1E000E-37C6-467E-B996-BB1BEF19F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918" y="778452"/>
            <a:ext cx="5679285" cy="2693919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5107D211-06C9-4540-911C-5CB86EE227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5272" y="619776"/>
            <a:ext cx="4210610" cy="2417705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EDAEBA70-5C6E-4245-B51D-892BB98FD065}"/>
              </a:ext>
            </a:extLst>
          </p:cNvPr>
          <p:cNvSpPr txBox="1"/>
          <p:nvPr/>
        </p:nvSpPr>
        <p:spPr>
          <a:xfrm>
            <a:off x="7665995" y="193964"/>
            <a:ext cx="4210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Work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pairs</a:t>
            </a:r>
            <a:r>
              <a:rPr lang="hr-HR" sz="2400" dirty="0"/>
              <a:t>.</a:t>
            </a: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C62FB5FE-4DB3-4BE2-B020-16D853F375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1004" y="4247499"/>
            <a:ext cx="6829425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42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9EF1185A-B449-4B40-933B-F1352EA832A3}"/>
              </a:ext>
            </a:extLst>
          </p:cNvPr>
          <p:cNvSpPr txBox="1"/>
          <p:nvPr/>
        </p:nvSpPr>
        <p:spPr>
          <a:xfrm>
            <a:off x="493059" y="259976"/>
            <a:ext cx="6687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Listen</a:t>
            </a:r>
            <a:r>
              <a:rPr lang="hr-HR" sz="2400" dirty="0"/>
              <a:t> to </a:t>
            </a:r>
            <a:r>
              <a:rPr lang="hr-HR" sz="2400" dirty="0" err="1"/>
              <a:t>the</a:t>
            </a:r>
            <a:r>
              <a:rPr lang="hr-HR" sz="2400" dirty="0"/>
              <a:t> song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complete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task</a:t>
            </a:r>
            <a:r>
              <a:rPr lang="hr-HR" sz="2400" dirty="0"/>
              <a:t>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696C1818-38A6-44C7-9EBB-7FDD74115A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" y="721641"/>
            <a:ext cx="8610600" cy="5943600"/>
          </a:xfrm>
          <a:prstGeom prst="rect">
            <a:avLst/>
          </a:prstGeom>
        </p:spPr>
      </p:pic>
      <p:pic>
        <p:nvPicPr>
          <p:cNvPr id="7" name="30_lesson_9_rhyme">
            <a:hlinkClick r:id="" action="ppaction://media"/>
            <a:extLst>
              <a:ext uri="{FF2B5EF4-FFF2-40B4-BE49-F238E27FC236}">
                <a16:creationId xmlns:a16="http://schemas.microsoft.com/office/drawing/2014/main" id="{F26787DF-18D6-409E-A1B2-E0974CB00B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44983" y="826807"/>
            <a:ext cx="487363" cy="487363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2B7F4EBE-C7FA-4BF0-9CEF-1BC48FEF88C8}"/>
              </a:ext>
            </a:extLst>
          </p:cNvPr>
          <p:cNvSpPr txBox="1"/>
          <p:nvPr/>
        </p:nvSpPr>
        <p:spPr>
          <a:xfrm>
            <a:off x="2537012" y="5558117"/>
            <a:ext cx="147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err="1">
                <a:solidFill>
                  <a:srgbClr val="FF0000"/>
                </a:solidFill>
              </a:rPr>
              <a:t>his</a:t>
            </a:r>
            <a:r>
              <a:rPr lang="hr-HR" b="1" dirty="0">
                <a:solidFill>
                  <a:srgbClr val="FF0000"/>
                </a:solidFill>
              </a:rPr>
              <a:t> </a:t>
            </a:r>
            <a:r>
              <a:rPr lang="hr-HR" b="1" dirty="0" err="1">
                <a:solidFill>
                  <a:srgbClr val="FF0000"/>
                </a:solidFill>
              </a:rPr>
              <a:t>budgie</a:t>
            </a:r>
            <a:r>
              <a:rPr lang="hr-HR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D479C7CD-95DA-4490-A031-88EEB882EF54}"/>
              </a:ext>
            </a:extLst>
          </p:cNvPr>
          <p:cNvSpPr txBox="1"/>
          <p:nvPr/>
        </p:nvSpPr>
        <p:spPr>
          <a:xfrm>
            <a:off x="1864658" y="6019782"/>
            <a:ext cx="1757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He </a:t>
            </a:r>
            <a:r>
              <a:rPr lang="hr-HR" b="1" dirty="0" err="1">
                <a:solidFill>
                  <a:srgbClr val="FF0000"/>
                </a:solidFill>
              </a:rPr>
              <a:t>isn’t</a:t>
            </a:r>
            <a:r>
              <a:rPr lang="hr-HR" b="1" dirty="0">
                <a:solidFill>
                  <a:srgbClr val="FF0000"/>
                </a:solidFill>
              </a:rPr>
              <a:t> </a:t>
            </a:r>
            <a:r>
              <a:rPr lang="hr-HR" b="1" dirty="0" err="1">
                <a:solidFill>
                  <a:srgbClr val="FF0000"/>
                </a:solidFill>
              </a:rPr>
              <a:t>happy</a:t>
            </a:r>
            <a:r>
              <a:rPr lang="hr-HR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702E491B-2E46-447F-89A3-18DF42330A75}"/>
              </a:ext>
            </a:extLst>
          </p:cNvPr>
          <p:cNvSpPr txBox="1"/>
          <p:nvPr/>
        </p:nvSpPr>
        <p:spPr>
          <a:xfrm>
            <a:off x="1676400" y="6488668"/>
            <a:ext cx="147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err="1">
                <a:solidFill>
                  <a:srgbClr val="FF0000"/>
                </a:solidFill>
              </a:rPr>
              <a:t>in</a:t>
            </a:r>
            <a:r>
              <a:rPr lang="hr-HR" b="1" dirty="0">
                <a:solidFill>
                  <a:srgbClr val="FF0000"/>
                </a:solidFill>
              </a:rPr>
              <a:t> front </a:t>
            </a:r>
            <a:r>
              <a:rPr lang="hr-HR" b="1" dirty="0" err="1">
                <a:solidFill>
                  <a:srgbClr val="FF0000"/>
                </a:solidFill>
              </a:rPr>
              <a:t>of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7DE878CC-7AD3-4EFF-A2DC-D24E9843D821}"/>
              </a:ext>
            </a:extLst>
          </p:cNvPr>
          <p:cNvSpPr txBox="1"/>
          <p:nvPr/>
        </p:nvSpPr>
        <p:spPr>
          <a:xfrm>
            <a:off x="5163670" y="5558117"/>
            <a:ext cx="147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err="1">
                <a:solidFill>
                  <a:srgbClr val="FF0000"/>
                </a:solidFill>
              </a:rPr>
              <a:t>under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65910982-242C-4D96-87F0-7800F20C81B8}"/>
              </a:ext>
            </a:extLst>
          </p:cNvPr>
          <p:cNvSpPr txBox="1"/>
          <p:nvPr/>
        </p:nvSpPr>
        <p:spPr>
          <a:xfrm>
            <a:off x="5586132" y="5856185"/>
            <a:ext cx="147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on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FE89A7D4-2993-4EEC-ADFF-6F613725BD7D}"/>
              </a:ext>
            </a:extLst>
          </p:cNvPr>
          <p:cNvSpPr txBox="1"/>
          <p:nvPr/>
        </p:nvSpPr>
        <p:spPr>
          <a:xfrm>
            <a:off x="6526305" y="6413358"/>
            <a:ext cx="147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err="1">
                <a:solidFill>
                  <a:srgbClr val="FF0000"/>
                </a:solidFill>
              </a:rPr>
              <a:t>head</a:t>
            </a:r>
            <a:endParaRPr lang="hr-HR" b="1" dirty="0">
              <a:solidFill>
                <a:srgbClr val="FF0000"/>
              </a:solidFill>
            </a:endParaRPr>
          </a:p>
        </p:txBody>
      </p:sp>
      <p:pic>
        <p:nvPicPr>
          <p:cNvPr id="20" name="Slika 19">
            <a:extLst>
              <a:ext uri="{FF2B5EF4-FFF2-40B4-BE49-F238E27FC236}">
                <a16:creationId xmlns:a16="http://schemas.microsoft.com/office/drawing/2014/main" id="{4CEF2502-F4AC-4D9C-A1AD-589D00091F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3407" y="4405663"/>
            <a:ext cx="4775484" cy="179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71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/>
      <p:bldP spid="13" grpId="0"/>
      <p:bldP spid="16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C4906B46-9DA3-4E7B-9FDF-B51C0A0E9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6626"/>
            <a:ext cx="5181600" cy="377190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8307B69F-8D08-4827-A46E-DEF8DF41C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1576" y="2869266"/>
            <a:ext cx="6436659" cy="3798311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938DDE03-76AD-4808-A330-5960C0D9C2AD}"/>
              </a:ext>
            </a:extLst>
          </p:cNvPr>
          <p:cNvSpPr txBox="1"/>
          <p:nvPr/>
        </p:nvSpPr>
        <p:spPr>
          <a:xfrm>
            <a:off x="3971364" y="1936376"/>
            <a:ext cx="1748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rgbClr val="FF0000"/>
                </a:solidFill>
              </a:rPr>
              <a:t>At </a:t>
            </a:r>
            <a:r>
              <a:rPr lang="hr-HR" sz="2000" b="1" dirty="0" err="1">
                <a:solidFill>
                  <a:srgbClr val="FF0000"/>
                </a:solidFill>
              </a:rPr>
              <a:t>the</a:t>
            </a:r>
            <a:r>
              <a:rPr lang="hr-HR" sz="2000" b="1" dirty="0">
                <a:solidFill>
                  <a:srgbClr val="FF0000"/>
                </a:solidFill>
              </a:rPr>
              <a:t> </a:t>
            </a:r>
            <a:r>
              <a:rPr lang="hr-HR" sz="2000" b="1" dirty="0" err="1">
                <a:solidFill>
                  <a:srgbClr val="FF0000"/>
                </a:solidFill>
              </a:rPr>
              <a:t>baker’s</a:t>
            </a:r>
            <a:endParaRPr lang="hr-HR" sz="2000" b="1" dirty="0">
              <a:solidFill>
                <a:srgbClr val="FF0000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1570A548-1457-40CD-8AD3-47E9A093132F}"/>
              </a:ext>
            </a:extLst>
          </p:cNvPr>
          <p:cNvSpPr txBox="1"/>
          <p:nvPr/>
        </p:nvSpPr>
        <p:spPr>
          <a:xfrm>
            <a:off x="645459" y="3801036"/>
            <a:ext cx="1748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rgbClr val="FF0000"/>
                </a:solidFill>
              </a:rPr>
              <a:t>At </a:t>
            </a:r>
            <a:r>
              <a:rPr lang="hr-HR" sz="2000" b="1" dirty="0" err="1">
                <a:solidFill>
                  <a:srgbClr val="FF0000"/>
                </a:solidFill>
              </a:rPr>
              <a:t>the</a:t>
            </a:r>
            <a:r>
              <a:rPr lang="hr-HR" sz="2000" b="1" dirty="0">
                <a:solidFill>
                  <a:srgbClr val="FF0000"/>
                </a:solidFill>
              </a:rPr>
              <a:t> </a:t>
            </a:r>
            <a:r>
              <a:rPr lang="hr-HR" sz="2000" b="1" dirty="0" err="1">
                <a:solidFill>
                  <a:srgbClr val="FF0000"/>
                </a:solidFill>
              </a:rPr>
              <a:t>baker’s</a:t>
            </a:r>
            <a:endParaRPr lang="hr-HR" sz="2000" b="1" dirty="0">
              <a:solidFill>
                <a:srgbClr val="FF0000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C81CE6A5-2233-4D18-B6D7-211EE4F74ACB}"/>
              </a:ext>
            </a:extLst>
          </p:cNvPr>
          <p:cNvSpPr txBox="1"/>
          <p:nvPr/>
        </p:nvSpPr>
        <p:spPr>
          <a:xfrm>
            <a:off x="1183341" y="2006442"/>
            <a:ext cx="2662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rgbClr val="FF0000"/>
                </a:solidFill>
              </a:rPr>
              <a:t>At </a:t>
            </a:r>
            <a:r>
              <a:rPr lang="hr-HR" sz="2000" b="1" dirty="0" err="1">
                <a:solidFill>
                  <a:srgbClr val="FF0000"/>
                </a:solidFill>
              </a:rPr>
              <a:t>the</a:t>
            </a:r>
            <a:r>
              <a:rPr lang="hr-HR" sz="2000" b="1" dirty="0">
                <a:solidFill>
                  <a:srgbClr val="FF0000"/>
                </a:solidFill>
              </a:rPr>
              <a:t> </a:t>
            </a:r>
            <a:r>
              <a:rPr lang="hr-HR" sz="2000" b="1" dirty="0" err="1">
                <a:solidFill>
                  <a:srgbClr val="FF0000"/>
                </a:solidFill>
              </a:rPr>
              <a:t>greengrocer’s</a:t>
            </a:r>
            <a:endParaRPr lang="hr-HR" sz="2000" b="1" dirty="0">
              <a:solidFill>
                <a:srgbClr val="FF0000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ADABE534-01BB-464C-A38E-1B4ADD9DD15C}"/>
              </a:ext>
            </a:extLst>
          </p:cNvPr>
          <p:cNvSpPr txBox="1"/>
          <p:nvPr/>
        </p:nvSpPr>
        <p:spPr>
          <a:xfrm>
            <a:off x="2788024" y="3801036"/>
            <a:ext cx="2294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rgbClr val="FF0000"/>
                </a:solidFill>
              </a:rPr>
              <a:t>At </a:t>
            </a:r>
            <a:r>
              <a:rPr lang="hr-HR" sz="2000" b="1" dirty="0" err="1">
                <a:solidFill>
                  <a:srgbClr val="FF0000"/>
                </a:solidFill>
              </a:rPr>
              <a:t>the</a:t>
            </a:r>
            <a:r>
              <a:rPr lang="hr-HR" sz="2000" b="1" dirty="0">
                <a:solidFill>
                  <a:srgbClr val="FF0000"/>
                </a:solidFill>
              </a:rPr>
              <a:t> supermarket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9F5B03AF-1B95-4814-BE5B-00729EAC1E7D}"/>
              </a:ext>
            </a:extLst>
          </p:cNvPr>
          <p:cNvSpPr txBox="1"/>
          <p:nvPr/>
        </p:nvSpPr>
        <p:spPr>
          <a:xfrm>
            <a:off x="6096000" y="313765"/>
            <a:ext cx="4930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Workbook</a:t>
            </a:r>
            <a:r>
              <a:rPr lang="hr-HR" sz="2400" dirty="0"/>
              <a:t>, p. 35-36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6850293E-33BD-41FF-B38F-A708BA62A3A7}"/>
              </a:ext>
            </a:extLst>
          </p:cNvPr>
          <p:cNvSpPr txBox="1"/>
          <p:nvPr/>
        </p:nvSpPr>
        <p:spPr>
          <a:xfrm>
            <a:off x="6311153" y="4537588"/>
            <a:ext cx="699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on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636D1A0D-F53D-4025-A010-ECAAC1431EEC}"/>
              </a:ext>
            </a:extLst>
          </p:cNvPr>
          <p:cNvSpPr txBox="1"/>
          <p:nvPr/>
        </p:nvSpPr>
        <p:spPr>
          <a:xfrm>
            <a:off x="8211670" y="4537588"/>
            <a:ext cx="699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in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836E3728-3887-42CA-9466-27DCF6CE3DFB}"/>
              </a:ext>
            </a:extLst>
          </p:cNvPr>
          <p:cNvSpPr txBox="1"/>
          <p:nvPr/>
        </p:nvSpPr>
        <p:spPr>
          <a:xfrm>
            <a:off x="9592235" y="4438975"/>
            <a:ext cx="1604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in</a:t>
            </a:r>
            <a:r>
              <a:rPr lang="hr-HR" sz="2400" b="1" dirty="0">
                <a:solidFill>
                  <a:srgbClr val="FF0000"/>
                </a:solidFill>
              </a:rPr>
              <a:t> front </a:t>
            </a:r>
            <a:r>
              <a:rPr lang="hr-HR" sz="2400" b="1" dirty="0" err="1">
                <a:solidFill>
                  <a:srgbClr val="FF0000"/>
                </a:solidFill>
              </a:rPr>
              <a:t>of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6C114484-6596-44FC-A59B-A0CBBF7A7E34}"/>
              </a:ext>
            </a:extLst>
          </p:cNvPr>
          <p:cNvSpPr txBox="1"/>
          <p:nvPr/>
        </p:nvSpPr>
        <p:spPr>
          <a:xfrm>
            <a:off x="5988425" y="6205105"/>
            <a:ext cx="1021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under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709FB1BB-B766-443E-BAEA-8140BCF185D8}"/>
              </a:ext>
            </a:extLst>
          </p:cNvPr>
          <p:cNvSpPr txBox="1"/>
          <p:nvPr/>
        </p:nvSpPr>
        <p:spPr>
          <a:xfrm>
            <a:off x="7745507" y="6205104"/>
            <a:ext cx="1165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next</a:t>
            </a:r>
            <a:r>
              <a:rPr lang="hr-HR" sz="2400" b="1" dirty="0">
                <a:solidFill>
                  <a:srgbClr val="FF0000"/>
                </a:solidFill>
              </a:rPr>
              <a:t> to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C20B0578-75E6-4F36-8D90-AC5CEB6A36D2}"/>
              </a:ext>
            </a:extLst>
          </p:cNvPr>
          <p:cNvSpPr txBox="1"/>
          <p:nvPr/>
        </p:nvSpPr>
        <p:spPr>
          <a:xfrm>
            <a:off x="9771530" y="6205103"/>
            <a:ext cx="1098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behind</a:t>
            </a:r>
            <a:endParaRPr lang="hr-HR" sz="2400" b="1" dirty="0">
              <a:solidFill>
                <a:srgbClr val="FF0000"/>
              </a:solidFill>
            </a:endParaRPr>
          </a:p>
        </p:txBody>
      </p:sp>
      <p:pic>
        <p:nvPicPr>
          <p:cNvPr id="21" name="Picture 2" descr="Vidi izvornu sliku">
            <a:hlinkClick r:id="rId4"/>
            <a:extLst>
              <a:ext uri="{FF2B5EF4-FFF2-40B4-BE49-F238E27FC236}">
                <a16:creationId xmlns:a16="http://schemas.microsoft.com/office/drawing/2014/main" id="{21DB794B-C072-424F-BE66-841FC04FB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4406413"/>
            <a:ext cx="1448027" cy="72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kstniOkvir 21">
            <a:extLst>
              <a:ext uri="{FF2B5EF4-FFF2-40B4-BE49-F238E27FC236}">
                <a16:creationId xmlns:a16="http://schemas.microsoft.com/office/drawing/2014/main" id="{83E08E56-58F6-4659-BA4E-3CED3EB3B91E}"/>
              </a:ext>
            </a:extLst>
          </p:cNvPr>
          <p:cNvSpPr txBox="1"/>
          <p:nvPr/>
        </p:nvSpPr>
        <p:spPr>
          <a:xfrm>
            <a:off x="735107" y="4900640"/>
            <a:ext cx="450924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dirty="0" err="1"/>
              <a:t>Click</a:t>
            </a:r>
            <a:r>
              <a:rPr lang="hr-HR" sz="2000" dirty="0"/>
              <a:t> on </a:t>
            </a:r>
            <a:r>
              <a:rPr lang="hr-HR" sz="2000" dirty="0" err="1"/>
              <a:t>the</a:t>
            </a:r>
            <a:r>
              <a:rPr lang="hr-HR" sz="2000" dirty="0"/>
              <a:t> </a:t>
            </a:r>
            <a:r>
              <a:rPr lang="hr-HR" sz="2000" dirty="0" err="1"/>
              <a:t>following</a:t>
            </a:r>
            <a:r>
              <a:rPr lang="hr-HR" sz="2000" dirty="0"/>
              <a:t> link </a:t>
            </a:r>
            <a:r>
              <a:rPr lang="hr-HR" sz="2000" dirty="0" err="1"/>
              <a:t>and</a:t>
            </a:r>
            <a:r>
              <a:rPr lang="hr-HR" sz="2000" dirty="0"/>
              <a:t> </a:t>
            </a:r>
            <a:r>
              <a:rPr lang="hr-HR" sz="2000" dirty="0" err="1"/>
              <a:t>choose</a:t>
            </a:r>
            <a:r>
              <a:rPr lang="hr-HR" sz="2000" dirty="0"/>
              <a:t> </a:t>
            </a:r>
            <a:r>
              <a:rPr lang="hr-HR" sz="2000" i="1" dirty="0" err="1"/>
              <a:t>Learn</a:t>
            </a:r>
            <a:r>
              <a:rPr lang="hr-HR" sz="2000" i="1" dirty="0"/>
              <a:t> more: 4 </a:t>
            </a:r>
            <a:r>
              <a:rPr lang="hr-HR" sz="2000" i="1" dirty="0" err="1"/>
              <a:t>famous</a:t>
            </a:r>
            <a:r>
              <a:rPr lang="hr-HR" sz="2000" i="1" dirty="0"/>
              <a:t> </a:t>
            </a:r>
            <a:r>
              <a:rPr lang="hr-HR" sz="2000" i="1" dirty="0" err="1"/>
              <a:t>streets</a:t>
            </a:r>
            <a:r>
              <a:rPr lang="hr-HR" sz="2000" dirty="0"/>
              <a:t>.</a:t>
            </a:r>
            <a:endParaRPr lang="hr-HR" sz="2000" i="1" dirty="0"/>
          </a:p>
          <a:p>
            <a:endParaRPr lang="hr-HR" sz="2000" i="1" dirty="0"/>
          </a:p>
          <a:p>
            <a:pPr algn="ctr"/>
            <a:r>
              <a:rPr lang="hr-HR" sz="2000" dirty="0">
                <a:hlinkClick r:id="rId6"/>
              </a:rPr>
              <a:t>https://www.e-sfera.hr/dodatni-digitalni-sadrzaji/c88941a6-be98-4684-918b-19928e5c8c45/</a:t>
            </a:r>
            <a:r>
              <a:rPr lang="hr-HR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098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95C1D5E0-C884-4DE8-A2DF-AAA1FB899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54" y="-49896"/>
            <a:ext cx="3001296" cy="150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BD33EADD-3D46-4D47-9E97-0A2115701552}"/>
              </a:ext>
            </a:extLst>
          </p:cNvPr>
          <p:cNvSpPr txBox="1"/>
          <p:nvPr/>
        </p:nvSpPr>
        <p:spPr>
          <a:xfrm>
            <a:off x="4464423" y="211762"/>
            <a:ext cx="6532773" cy="304698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hr-HR" sz="2400" dirty="0" err="1"/>
              <a:t>Click</a:t>
            </a:r>
            <a:r>
              <a:rPr lang="hr-HR" sz="2400" dirty="0"/>
              <a:t> on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following</a:t>
            </a:r>
            <a:r>
              <a:rPr lang="hr-HR" sz="2400" dirty="0"/>
              <a:t> link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choose</a:t>
            </a:r>
            <a:r>
              <a:rPr lang="hr-HR" sz="2400" dirty="0"/>
              <a:t> </a:t>
            </a:r>
            <a:r>
              <a:rPr lang="hr-HR" sz="2400" i="1" dirty="0" err="1"/>
              <a:t>Learn</a:t>
            </a:r>
            <a:r>
              <a:rPr lang="hr-HR" sz="2400" i="1" dirty="0"/>
              <a:t> more: </a:t>
            </a:r>
            <a:r>
              <a:rPr lang="hr-HR" sz="2400" i="1" dirty="0" err="1"/>
              <a:t>Houses</a:t>
            </a:r>
            <a:r>
              <a:rPr lang="hr-HR" sz="2400" i="1" dirty="0"/>
              <a:t> </a:t>
            </a:r>
            <a:r>
              <a:rPr lang="hr-HR" sz="2400" i="1" dirty="0" err="1"/>
              <a:t>around</a:t>
            </a:r>
            <a:r>
              <a:rPr lang="hr-HR" sz="2400" i="1" dirty="0"/>
              <a:t> </a:t>
            </a:r>
            <a:r>
              <a:rPr lang="hr-HR" sz="2400" i="1" dirty="0" err="1"/>
              <a:t>the</a:t>
            </a:r>
            <a:r>
              <a:rPr lang="hr-HR" sz="2400" i="1" dirty="0"/>
              <a:t> </a:t>
            </a:r>
            <a:r>
              <a:rPr lang="hr-HR" sz="2400" i="1" dirty="0" err="1"/>
              <a:t>world</a:t>
            </a:r>
            <a:r>
              <a:rPr lang="hr-HR" sz="2400" i="1" dirty="0"/>
              <a:t>.</a:t>
            </a:r>
          </a:p>
          <a:p>
            <a:endParaRPr lang="hr-HR" sz="2400" i="1" dirty="0"/>
          </a:p>
          <a:p>
            <a:r>
              <a:rPr lang="hr-HR" sz="2400" dirty="0" err="1"/>
              <a:t>Look</a:t>
            </a:r>
            <a:r>
              <a:rPr lang="hr-HR" sz="2400" dirty="0"/>
              <a:t> at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photos</a:t>
            </a:r>
            <a:r>
              <a:rPr lang="hr-HR" sz="2400" dirty="0"/>
              <a:t> </a:t>
            </a:r>
            <a:r>
              <a:rPr lang="hr-HR" sz="2400" dirty="0" err="1"/>
              <a:t>of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houses</a:t>
            </a:r>
            <a:r>
              <a:rPr lang="hr-HR" sz="2400" dirty="0"/>
              <a:t>. </a:t>
            </a:r>
            <a:r>
              <a:rPr lang="hr-HR" sz="2400" dirty="0" err="1"/>
              <a:t>Which</a:t>
            </a:r>
            <a:r>
              <a:rPr lang="hr-HR" sz="2400" dirty="0"/>
              <a:t> one do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like</a:t>
            </a:r>
            <a:r>
              <a:rPr lang="hr-HR" sz="2400" dirty="0"/>
              <a:t> </a:t>
            </a:r>
            <a:r>
              <a:rPr lang="hr-HR" sz="2400" dirty="0" err="1"/>
              <a:t>best</a:t>
            </a:r>
            <a:r>
              <a:rPr lang="hr-HR" sz="2400" dirty="0"/>
              <a:t>? </a:t>
            </a:r>
            <a:r>
              <a:rPr lang="hr-HR" sz="2400" dirty="0" err="1"/>
              <a:t>Why</a:t>
            </a:r>
            <a:r>
              <a:rPr lang="hr-HR" sz="2400" dirty="0"/>
              <a:t>?</a:t>
            </a:r>
          </a:p>
          <a:p>
            <a:endParaRPr lang="hr-HR" sz="2400" i="1" dirty="0"/>
          </a:p>
          <a:p>
            <a:pPr algn="ctr"/>
            <a:r>
              <a:rPr lang="hr-HR" sz="2400" dirty="0">
                <a:hlinkClick r:id="rId4"/>
              </a:rPr>
              <a:t>https://www.e-sfera.hr/dodatni-digitalni-sadrzaji/255d7073-4ef8-4a99-a585-af7e581fda1d/</a:t>
            </a:r>
            <a:r>
              <a:rPr lang="hr-HR" sz="2400" dirty="0"/>
              <a:t> 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9F1DB8EF-C4A9-4390-B78A-DC37F8A00192}"/>
              </a:ext>
            </a:extLst>
          </p:cNvPr>
          <p:cNvSpPr txBox="1"/>
          <p:nvPr/>
        </p:nvSpPr>
        <p:spPr>
          <a:xfrm>
            <a:off x="780452" y="3788502"/>
            <a:ext cx="9685538" cy="267765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hr-HR" sz="2400" dirty="0"/>
              <a:t>Open </a:t>
            </a:r>
            <a:r>
              <a:rPr lang="hr-HR" sz="2400" dirty="0" err="1"/>
              <a:t>the</a:t>
            </a:r>
            <a:r>
              <a:rPr lang="hr-HR" sz="2400" dirty="0"/>
              <a:t> PowerPoint </a:t>
            </a:r>
            <a:r>
              <a:rPr lang="hr-HR" sz="2400" dirty="0" err="1"/>
              <a:t>presentation</a:t>
            </a:r>
            <a:r>
              <a:rPr lang="hr-HR" sz="2400" dirty="0"/>
              <a:t> </a:t>
            </a:r>
            <a:r>
              <a:rPr lang="hr-HR" sz="2400" i="1" dirty="0"/>
              <a:t>A </a:t>
            </a:r>
            <a:r>
              <a:rPr lang="hr-HR" sz="2400" i="1" dirty="0" err="1"/>
              <a:t>family</a:t>
            </a:r>
            <a:r>
              <a:rPr lang="hr-HR" sz="2400" i="1" dirty="0"/>
              <a:t> </a:t>
            </a:r>
            <a:r>
              <a:rPr lang="hr-HR" sz="2400" i="1" dirty="0" err="1"/>
              <a:t>house</a:t>
            </a:r>
            <a:r>
              <a:rPr lang="hr-HR" sz="2400" i="1" dirty="0"/>
              <a:t>. </a:t>
            </a:r>
          </a:p>
          <a:p>
            <a:endParaRPr lang="hr-HR" sz="2400" i="1" dirty="0">
              <a:hlinkClick r:id="rId4"/>
            </a:endParaRPr>
          </a:p>
          <a:p>
            <a:pPr algn="ctr"/>
            <a:r>
              <a:rPr lang="hr-HR" sz="2400" dirty="0">
                <a:hlinkClick r:id="rId4"/>
              </a:rPr>
              <a:t>https://www.e-sfera.hr/dodatni-digitalni-sadrzaji/255d7073-4ef8-4a99-a585-af7e581fda1d/</a:t>
            </a:r>
            <a:r>
              <a:rPr lang="hr-HR" sz="2400" dirty="0"/>
              <a:t> </a:t>
            </a:r>
          </a:p>
          <a:p>
            <a:endParaRPr lang="hr-HR" sz="2400" i="1" dirty="0"/>
          </a:p>
          <a:p>
            <a:r>
              <a:rPr lang="hr-HR" sz="2400" dirty="0" err="1"/>
              <a:t>Can</a:t>
            </a:r>
            <a:r>
              <a:rPr lang="hr-HR" sz="2400" dirty="0"/>
              <a:t>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name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rooms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house</a:t>
            </a:r>
            <a:r>
              <a:rPr lang="hr-HR" sz="2400" dirty="0"/>
              <a:t>?</a:t>
            </a:r>
          </a:p>
          <a:p>
            <a:r>
              <a:rPr lang="hr-HR" sz="2400" dirty="0" err="1"/>
              <a:t>Copy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names</a:t>
            </a:r>
            <a:r>
              <a:rPr lang="hr-HR" sz="2400" dirty="0"/>
              <a:t> </a:t>
            </a:r>
            <a:r>
              <a:rPr lang="hr-HR" sz="2400" dirty="0" err="1"/>
              <a:t>of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rooms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your</a:t>
            </a:r>
            <a:r>
              <a:rPr lang="hr-HR" sz="2400" dirty="0"/>
              <a:t> </a:t>
            </a:r>
            <a:r>
              <a:rPr lang="hr-HR" sz="2400" dirty="0" err="1"/>
              <a:t>notebook</a:t>
            </a:r>
            <a:r>
              <a:rPr lang="hr-H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950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2F785E60-9724-46D5-BCCD-7D2A31220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93282" cy="685800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2B02EAAA-0E59-4CB6-99E6-F1599C374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432" y="197860"/>
            <a:ext cx="8610600" cy="4010025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7C814C62-12F8-4D61-A001-8A16ED915C11}"/>
              </a:ext>
            </a:extLst>
          </p:cNvPr>
          <p:cNvSpPr txBox="1"/>
          <p:nvPr/>
        </p:nvSpPr>
        <p:spPr>
          <a:xfrm>
            <a:off x="9374909" y="382012"/>
            <a:ext cx="2235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Circle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unknown</a:t>
            </a:r>
            <a:r>
              <a:rPr lang="hr-HR" sz="2400" dirty="0"/>
              <a:t> </a:t>
            </a:r>
            <a:r>
              <a:rPr lang="hr-HR" sz="2400" dirty="0" err="1"/>
              <a:t>words</a:t>
            </a:r>
            <a:r>
              <a:rPr lang="hr-HR" sz="2400" dirty="0"/>
              <a:t>. </a:t>
            </a:r>
            <a:r>
              <a:rPr lang="hr-HR" sz="2400" dirty="0" err="1"/>
              <a:t>Check</a:t>
            </a:r>
            <a:r>
              <a:rPr lang="hr-HR" sz="2400" dirty="0"/>
              <a:t> </a:t>
            </a:r>
            <a:r>
              <a:rPr lang="hr-HR" sz="2400" dirty="0" err="1"/>
              <a:t>their</a:t>
            </a:r>
            <a:r>
              <a:rPr lang="hr-HR" sz="2400" dirty="0"/>
              <a:t> </a:t>
            </a:r>
            <a:r>
              <a:rPr lang="hr-HR" sz="2400" dirty="0" err="1"/>
              <a:t>meaning</a:t>
            </a:r>
            <a:r>
              <a:rPr lang="hr-HR" sz="2400" dirty="0"/>
              <a:t> </a:t>
            </a:r>
            <a:r>
              <a:rPr lang="hr-HR" sz="2400" dirty="0" err="1"/>
              <a:t>using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Wordlist</a:t>
            </a:r>
            <a:r>
              <a:rPr lang="hr-HR" sz="2400" dirty="0"/>
              <a:t> at </a:t>
            </a:r>
            <a:r>
              <a:rPr lang="hr-HR" sz="2400" dirty="0" err="1"/>
              <a:t>pages</a:t>
            </a:r>
            <a:r>
              <a:rPr lang="hr-HR" sz="2400" dirty="0"/>
              <a:t> 112 </a:t>
            </a:r>
            <a:r>
              <a:rPr lang="hr-HR" sz="2400" dirty="0" err="1"/>
              <a:t>and</a:t>
            </a:r>
            <a:r>
              <a:rPr lang="hr-HR" sz="2400" dirty="0"/>
              <a:t> 113.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677704AE-1712-425C-9FAB-FAEAD266B6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2012" y="4405745"/>
            <a:ext cx="2847975" cy="1495425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84E3F44F-8810-4A01-86D0-BAEB54A98EAA}"/>
              </a:ext>
            </a:extLst>
          </p:cNvPr>
          <p:cNvSpPr txBox="1"/>
          <p:nvPr/>
        </p:nvSpPr>
        <p:spPr>
          <a:xfrm>
            <a:off x="911005" y="4405745"/>
            <a:ext cx="3371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What’s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difference</a:t>
            </a:r>
            <a:r>
              <a:rPr lang="hr-HR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7113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>
            <a:extLst>
              <a:ext uri="{FF2B5EF4-FFF2-40B4-BE49-F238E27FC236}">
                <a16:creationId xmlns:a16="http://schemas.microsoft.com/office/drawing/2014/main" id="{82C9CD9B-12B6-4527-8671-6AFC3FD81BFF}"/>
              </a:ext>
            </a:extLst>
          </p:cNvPr>
          <p:cNvSpPr txBox="1"/>
          <p:nvPr/>
        </p:nvSpPr>
        <p:spPr>
          <a:xfrm>
            <a:off x="471054" y="327952"/>
            <a:ext cx="100953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dirty="0" err="1"/>
              <a:t>Go</a:t>
            </a:r>
            <a:r>
              <a:rPr lang="hr-HR" sz="2400" dirty="0"/>
              <a:t> </a:t>
            </a:r>
            <a:r>
              <a:rPr lang="hr-HR" sz="2400" dirty="0" err="1"/>
              <a:t>back</a:t>
            </a:r>
            <a:r>
              <a:rPr lang="hr-HR" sz="2400" dirty="0"/>
              <a:t> to </a:t>
            </a:r>
            <a:r>
              <a:rPr lang="hr-HR" sz="2400" dirty="0" err="1"/>
              <a:t>the</a:t>
            </a:r>
            <a:r>
              <a:rPr lang="hr-HR" sz="2400" dirty="0"/>
              <a:t> PowerPoint </a:t>
            </a:r>
            <a:r>
              <a:rPr lang="hr-HR" sz="2400" dirty="0" err="1"/>
              <a:t>presentation</a:t>
            </a:r>
            <a:r>
              <a:rPr lang="hr-HR" sz="2400" dirty="0"/>
              <a:t> </a:t>
            </a:r>
            <a:r>
              <a:rPr lang="hr-HR" sz="2400" i="1" dirty="0"/>
              <a:t>A </a:t>
            </a:r>
            <a:r>
              <a:rPr lang="hr-HR" sz="2400" i="1" dirty="0" err="1"/>
              <a:t>family</a:t>
            </a:r>
            <a:r>
              <a:rPr lang="hr-HR" sz="2400" i="1" dirty="0"/>
              <a:t> </a:t>
            </a:r>
            <a:r>
              <a:rPr lang="hr-HR" sz="2400" i="1" dirty="0" err="1"/>
              <a:t>house</a:t>
            </a:r>
            <a:r>
              <a:rPr lang="hr-HR" sz="2400" i="1" dirty="0"/>
              <a:t>.</a:t>
            </a:r>
          </a:p>
          <a:p>
            <a:r>
              <a:rPr lang="hr-HR" sz="2400" dirty="0"/>
              <a:t>Name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furniture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describe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room. Use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expressions</a:t>
            </a:r>
            <a:r>
              <a:rPr lang="hr-HR" sz="2400" dirty="0"/>
              <a:t> </a:t>
            </a:r>
            <a:r>
              <a:rPr lang="hr-HR" sz="2400" i="1" dirty="0" err="1"/>
              <a:t>There</a:t>
            </a:r>
            <a:r>
              <a:rPr lang="hr-HR" sz="2400" i="1" dirty="0"/>
              <a:t> </a:t>
            </a:r>
            <a:r>
              <a:rPr lang="hr-HR" sz="2400" i="1" dirty="0" err="1"/>
              <a:t>is</a:t>
            </a:r>
            <a:r>
              <a:rPr lang="hr-HR" sz="2400" i="1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i="1" dirty="0" err="1"/>
              <a:t>There</a:t>
            </a:r>
            <a:r>
              <a:rPr lang="hr-HR" sz="2400" i="1" dirty="0"/>
              <a:t> are</a:t>
            </a:r>
            <a:r>
              <a:rPr lang="hr-HR" sz="2400" dirty="0"/>
              <a:t>.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C1F71B2F-372E-4CD1-B41D-504C10706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713" y="1722581"/>
            <a:ext cx="8429625" cy="3800475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9A3B1E0C-DA03-412B-A8C7-3C88F2379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219" y="4815861"/>
            <a:ext cx="1533236" cy="866775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8B40CC75-DBFA-4644-B6D6-06966E6D3F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8646" y="4815861"/>
            <a:ext cx="1323975" cy="695325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CE695CEF-4CE4-467B-AB70-0CD056455C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9056" y="4815861"/>
            <a:ext cx="1533236" cy="1162050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17505ED5-09B9-44AA-AC43-B0EA0BFCC4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6274" y="4815861"/>
            <a:ext cx="1310891" cy="1091189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06F456C7-66EB-4793-8ED0-3E28ECD75F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1147" y="4903931"/>
            <a:ext cx="1903672" cy="519183"/>
          </a:xfrm>
          <a:prstGeom prst="rect">
            <a:avLst/>
          </a:prstGeom>
        </p:spPr>
      </p:pic>
      <p:sp>
        <p:nvSpPr>
          <p:cNvPr id="20" name="TekstniOkvir 19">
            <a:extLst>
              <a:ext uri="{FF2B5EF4-FFF2-40B4-BE49-F238E27FC236}">
                <a16:creationId xmlns:a16="http://schemas.microsoft.com/office/drawing/2014/main" id="{85C0E1CE-00A4-4386-BEDA-D7C77DC8602A}"/>
              </a:ext>
            </a:extLst>
          </p:cNvPr>
          <p:cNvSpPr txBox="1"/>
          <p:nvPr/>
        </p:nvSpPr>
        <p:spPr>
          <a:xfrm>
            <a:off x="604621" y="6097419"/>
            <a:ext cx="82301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dirty="0"/>
              <a:t>Open </a:t>
            </a:r>
            <a:r>
              <a:rPr lang="hr-HR" sz="2400" dirty="0" err="1"/>
              <a:t>the</a:t>
            </a:r>
            <a:r>
              <a:rPr lang="hr-HR" sz="2400" dirty="0"/>
              <a:t> PowerPoint </a:t>
            </a:r>
            <a:r>
              <a:rPr lang="hr-HR" sz="2400" dirty="0" err="1"/>
              <a:t>presentation</a:t>
            </a:r>
            <a:r>
              <a:rPr lang="hr-HR" sz="2400" dirty="0"/>
              <a:t> </a:t>
            </a:r>
            <a:r>
              <a:rPr lang="hr-HR" sz="2400" i="1" dirty="0" err="1"/>
              <a:t>Jeopardy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do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quiz</a:t>
            </a:r>
            <a:r>
              <a:rPr lang="hr-HR" sz="2400" i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2343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8DA39D8C-919A-403D-BA46-F1013DF49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91651" cy="685800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8E22ADD1-8882-4BC6-A24B-8C10DE71E694}"/>
              </a:ext>
            </a:extLst>
          </p:cNvPr>
          <p:cNvSpPr txBox="1"/>
          <p:nvPr/>
        </p:nvSpPr>
        <p:spPr>
          <a:xfrm>
            <a:off x="7223430" y="55571"/>
            <a:ext cx="5190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Workbook</a:t>
            </a:r>
            <a:r>
              <a:rPr lang="hr-HR" sz="2400" dirty="0"/>
              <a:t>, p. 34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6F493114-2B2A-4B61-B064-0922D457E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22" y="83127"/>
            <a:ext cx="6954665" cy="3000809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D9E489D1-6348-40C4-9BAD-C434A3C355D0}"/>
              </a:ext>
            </a:extLst>
          </p:cNvPr>
          <p:cNvSpPr txBox="1"/>
          <p:nvPr/>
        </p:nvSpPr>
        <p:spPr>
          <a:xfrm>
            <a:off x="3519055" y="517236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2673FF5D-9B57-4E59-B0B1-6FA14A5EB0CA}"/>
              </a:ext>
            </a:extLst>
          </p:cNvPr>
          <p:cNvSpPr txBox="1"/>
          <p:nvPr/>
        </p:nvSpPr>
        <p:spPr>
          <a:xfrm>
            <a:off x="3524684" y="886384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F282ACEC-D5F7-40B4-B911-6ADA07F45EA2}"/>
              </a:ext>
            </a:extLst>
          </p:cNvPr>
          <p:cNvSpPr txBox="1"/>
          <p:nvPr/>
        </p:nvSpPr>
        <p:spPr>
          <a:xfrm>
            <a:off x="3539549" y="1246218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3F61F174-A8E1-45EE-9BFC-2EDCC3290805}"/>
              </a:ext>
            </a:extLst>
          </p:cNvPr>
          <p:cNvSpPr txBox="1"/>
          <p:nvPr/>
        </p:nvSpPr>
        <p:spPr>
          <a:xfrm>
            <a:off x="3539549" y="1583531"/>
            <a:ext cx="357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4D017AE6-7DF2-4A8E-8080-5E319AF3AF26}"/>
              </a:ext>
            </a:extLst>
          </p:cNvPr>
          <p:cNvSpPr txBox="1"/>
          <p:nvPr/>
        </p:nvSpPr>
        <p:spPr>
          <a:xfrm>
            <a:off x="3539549" y="189749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2FC4CBC0-FF89-457A-B39C-2E53008B3956}"/>
              </a:ext>
            </a:extLst>
          </p:cNvPr>
          <p:cNvSpPr txBox="1"/>
          <p:nvPr/>
        </p:nvSpPr>
        <p:spPr>
          <a:xfrm>
            <a:off x="3539549" y="2248472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id="{D39164FF-DDDC-42F0-AA58-8F8D0C92F4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08" y="3049678"/>
            <a:ext cx="5826991" cy="3526254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732435F4-B226-4AE6-94F2-CE904462B0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098" y="3390395"/>
            <a:ext cx="6096494" cy="3161145"/>
          </a:xfrm>
          <a:prstGeom prst="rect">
            <a:avLst/>
          </a:prstGeom>
        </p:spPr>
      </p:pic>
      <p:sp>
        <p:nvSpPr>
          <p:cNvPr id="21" name="TekstniOkvir 20">
            <a:extLst>
              <a:ext uri="{FF2B5EF4-FFF2-40B4-BE49-F238E27FC236}">
                <a16:creationId xmlns:a16="http://schemas.microsoft.com/office/drawing/2014/main" id="{855A00AF-A8BF-4197-B774-D84132CC4944}"/>
              </a:ext>
            </a:extLst>
          </p:cNvPr>
          <p:cNvSpPr txBox="1"/>
          <p:nvPr/>
        </p:nvSpPr>
        <p:spPr>
          <a:xfrm>
            <a:off x="6192247" y="3208287"/>
            <a:ext cx="537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There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is</a:t>
            </a:r>
            <a:r>
              <a:rPr lang="hr-HR" sz="2400" dirty="0">
                <a:solidFill>
                  <a:srgbClr val="FF0000"/>
                </a:solidFill>
              </a:rPr>
              <a:t> a </a:t>
            </a:r>
            <a:r>
              <a:rPr lang="hr-HR" sz="2400" dirty="0" err="1">
                <a:solidFill>
                  <a:srgbClr val="FF0000"/>
                </a:solidFill>
              </a:rPr>
              <a:t>bunk</a:t>
            </a:r>
            <a:r>
              <a:rPr lang="hr-HR" sz="2400" dirty="0">
                <a:solidFill>
                  <a:srgbClr val="FF0000"/>
                </a:solidFill>
              </a:rPr>
              <a:t> bed </a:t>
            </a:r>
            <a:r>
              <a:rPr lang="hr-HR" sz="2400" dirty="0" err="1">
                <a:solidFill>
                  <a:srgbClr val="FF0000"/>
                </a:solidFill>
              </a:rPr>
              <a:t>in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the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bedroom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6F4B56A8-B44D-460C-B79F-2C60B538A422}"/>
              </a:ext>
            </a:extLst>
          </p:cNvPr>
          <p:cNvSpPr txBox="1"/>
          <p:nvPr/>
        </p:nvSpPr>
        <p:spPr>
          <a:xfrm>
            <a:off x="6192246" y="3639741"/>
            <a:ext cx="5760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There</a:t>
            </a:r>
            <a:r>
              <a:rPr lang="hr-HR" sz="2400" dirty="0">
                <a:solidFill>
                  <a:srgbClr val="FF0000"/>
                </a:solidFill>
              </a:rPr>
              <a:t> are </a:t>
            </a:r>
            <a:r>
              <a:rPr lang="hr-HR" sz="2400" dirty="0" err="1">
                <a:solidFill>
                  <a:srgbClr val="FF0000"/>
                </a:solidFill>
              </a:rPr>
              <a:t>two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armchairs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in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the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sitting</a:t>
            </a:r>
            <a:r>
              <a:rPr lang="hr-HR" sz="2400" dirty="0">
                <a:solidFill>
                  <a:srgbClr val="FF0000"/>
                </a:solidFill>
              </a:rPr>
              <a:t> room.</a:t>
            </a: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id="{C03AE7C9-096F-45B8-B6C9-08E9A4F6E544}"/>
              </a:ext>
            </a:extLst>
          </p:cNvPr>
          <p:cNvSpPr txBox="1"/>
          <p:nvPr/>
        </p:nvSpPr>
        <p:spPr>
          <a:xfrm>
            <a:off x="6192247" y="4052681"/>
            <a:ext cx="537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There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is</a:t>
            </a:r>
            <a:r>
              <a:rPr lang="hr-HR" sz="2400" dirty="0">
                <a:solidFill>
                  <a:srgbClr val="FF0000"/>
                </a:solidFill>
              </a:rPr>
              <a:t> a </a:t>
            </a:r>
            <a:r>
              <a:rPr lang="hr-HR" sz="2400" dirty="0" err="1">
                <a:solidFill>
                  <a:srgbClr val="FF0000"/>
                </a:solidFill>
              </a:rPr>
              <a:t>toilet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in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the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bathroom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id="{C503545B-F00C-4C43-8B59-BC53069FFF4D}"/>
              </a:ext>
            </a:extLst>
          </p:cNvPr>
          <p:cNvSpPr txBox="1"/>
          <p:nvPr/>
        </p:nvSpPr>
        <p:spPr>
          <a:xfrm>
            <a:off x="6290505" y="4820805"/>
            <a:ext cx="537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There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is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an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umbrella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in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the</a:t>
            </a:r>
            <a:r>
              <a:rPr lang="hr-HR" sz="2400" dirty="0">
                <a:solidFill>
                  <a:srgbClr val="FF0000"/>
                </a:solidFill>
              </a:rPr>
              <a:t> hall.</a:t>
            </a:r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id="{5847347E-B116-4D37-99E7-C13BE24CBF20}"/>
              </a:ext>
            </a:extLst>
          </p:cNvPr>
          <p:cNvSpPr txBox="1"/>
          <p:nvPr/>
        </p:nvSpPr>
        <p:spPr>
          <a:xfrm>
            <a:off x="6192246" y="5282470"/>
            <a:ext cx="537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There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is</a:t>
            </a:r>
            <a:r>
              <a:rPr lang="hr-HR" sz="2400" dirty="0">
                <a:solidFill>
                  <a:srgbClr val="FF0000"/>
                </a:solidFill>
              </a:rPr>
              <a:t> a car </a:t>
            </a:r>
            <a:r>
              <a:rPr lang="hr-HR" sz="2400" dirty="0" err="1">
                <a:solidFill>
                  <a:srgbClr val="FF0000"/>
                </a:solidFill>
              </a:rPr>
              <a:t>in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the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garage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6" name="TekstniOkvir 25">
            <a:extLst>
              <a:ext uri="{FF2B5EF4-FFF2-40B4-BE49-F238E27FC236}">
                <a16:creationId xmlns:a16="http://schemas.microsoft.com/office/drawing/2014/main" id="{C1224A4A-5247-43A9-9CD8-4505B7844A4D}"/>
              </a:ext>
            </a:extLst>
          </p:cNvPr>
          <p:cNvSpPr txBox="1"/>
          <p:nvPr/>
        </p:nvSpPr>
        <p:spPr>
          <a:xfrm>
            <a:off x="6192246" y="5686172"/>
            <a:ext cx="537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There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is</a:t>
            </a:r>
            <a:r>
              <a:rPr lang="hr-HR" sz="2400" dirty="0">
                <a:solidFill>
                  <a:srgbClr val="FF0000"/>
                </a:solidFill>
              </a:rPr>
              <a:t> a </a:t>
            </a:r>
            <a:r>
              <a:rPr lang="hr-HR" sz="2400" dirty="0" err="1">
                <a:solidFill>
                  <a:srgbClr val="FF0000"/>
                </a:solidFill>
              </a:rPr>
              <a:t>big</a:t>
            </a:r>
            <a:r>
              <a:rPr lang="hr-HR" sz="2400" dirty="0">
                <a:solidFill>
                  <a:srgbClr val="FF0000"/>
                </a:solidFill>
              </a:rPr>
              <a:t> table </a:t>
            </a:r>
            <a:r>
              <a:rPr lang="hr-HR" sz="2400" dirty="0" err="1">
                <a:solidFill>
                  <a:srgbClr val="FF0000"/>
                </a:solidFill>
              </a:rPr>
              <a:t>in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the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dining</a:t>
            </a:r>
            <a:r>
              <a:rPr lang="hr-HR" sz="2400" dirty="0">
                <a:solidFill>
                  <a:srgbClr val="FF0000"/>
                </a:solidFill>
              </a:rPr>
              <a:t> room.</a:t>
            </a:r>
          </a:p>
        </p:txBody>
      </p:sp>
      <p:sp>
        <p:nvSpPr>
          <p:cNvPr id="27" name="TekstniOkvir 26">
            <a:extLst>
              <a:ext uri="{FF2B5EF4-FFF2-40B4-BE49-F238E27FC236}">
                <a16:creationId xmlns:a16="http://schemas.microsoft.com/office/drawing/2014/main" id="{5121BAE2-E3B4-4E8A-AA66-582535EA5385}"/>
              </a:ext>
            </a:extLst>
          </p:cNvPr>
          <p:cNvSpPr txBox="1"/>
          <p:nvPr/>
        </p:nvSpPr>
        <p:spPr>
          <a:xfrm>
            <a:off x="6161807" y="4431473"/>
            <a:ext cx="537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There</a:t>
            </a:r>
            <a:r>
              <a:rPr lang="hr-HR" sz="2400" dirty="0">
                <a:solidFill>
                  <a:srgbClr val="FF0000"/>
                </a:solidFill>
              </a:rPr>
              <a:t> are some </a:t>
            </a:r>
            <a:r>
              <a:rPr lang="hr-HR" sz="2400" dirty="0" err="1">
                <a:solidFill>
                  <a:srgbClr val="FF0000"/>
                </a:solidFill>
              </a:rPr>
              <a:t>old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boxes</a:t>
            </a:r>
            <a:r>
              <a:rPr lang="hr-HR" sz="2400" dirty="0">
                <a:solidFill>
                  <a:srgbClr val="FF0000"/>
                </a:solidFill>
              </a:rPr>
              <a:t>  </a:t>
            </a:r>
            <a:r>
              <a:rPr lang="hr-HR" sz="2400" dirty="0" err="1">
                <a:solidFill>
                  <a:srgbClr val="FF0000"/>
                </a:solidFill>
              </a:rPr>
              <a:t>in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the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attic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8" name="TekstniOkvir 27">
            <a:extLst>
              <a:ext uri="{FF2B5EF4-FFF2-40B4-BE49-F238E27FC236}">
                <a16:creationId xmlns:a16="http://schemas.microsoft.com/office/drawing/2014/main" id="{66117D71-08F2-407E-8B85-A740D7B9CF6B}"/>
              </a:ext>
            </a:extLst>
          </p:cNvPr>
          <p:cNvSpPr txBox="1"/>
          <p:nvPr/>
        </p:nvSpPr>
        <p:spPr>
          <a:xfrm>
            <a:off x="6192246" y="6069634"/>
            <a:ext cx="537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There</a:t>
            </a:r>
            <a:r>
              <a:rPr lang="hr-HR" sz="2400" dirty="0">
                <a:solidFill>
                  <a:srgbClr val="FF0000"/>
                </a:solidFill>
              </a:rPr>
              <a:t> are some </a:t>
            </a:r>
            <a:r>
              <a:rPr lang="hr-HR" sz="2400" dirty="0" err="1">
                <a:solidFill>
                  <a:srgbClr val="FF0000"/>
                </a:solidFill>
              </a:rPr>
              <a:t>plates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in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the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kitchen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200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3" grpId="0"/>
      <p:bldP spid="14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di izvornu sliku">
            <a:hlinkClick r:id="rId4"/>
            <a:extLst>
              <a:ext uri="{FF2B5EF4-FFF2-40B4-BE49-F238E27FC236}">
                <a16:creationId xmlns:a16="http://schemas.microsoft.com/office/drawing/2014/main" id="{F07E6D27-5587-4AA7-8E88-F1A79DE04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037" y="699571"/>
            <a:ext cx="3001296" cy="150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3411A152-7705-4B5E-A3FA-81A4383784E6}"/>
              </a:ext>
            </a:extLst>
          </p:cNvPr>
          <p:cNvSpPr txBox="1"/>
          <p:nvPr/>
        </p:nvSpPr>
        <p:spPr>
          <a:xfrm>
            <a:off x="2215958" y="2458195"/>
            <a:ext cx="720811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dirty="0" err="1"/>
              <a:t>Click</a:t>
            </a:r>
            <a:r>
              <a:rPr lang="hr-HR" sz="2400" dirty="0"/>
              <a:t> on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following</a:t>
            </a:r>
            <a:r>
              <a:rPr lang="hr-HR" sz="2400" dirty="0"/>
              <a:t> link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choose</a:t>
            </a:r>
            <a:r>
              <a:rPr lang="hr-HR" sz="2400" dirty="0"/>
              <a:t> </a:t>
            </a:r>
            <a:r>
              <a:rPr lang="hr-HR" sz="2400" i="1" dirty="0" err="1"/>
              <a:t>Learn</a:t>
            </a:r>
            <a:r>
              <a:rPr lang="hr-HR" sz="2400" i="1" dirty="0"/>
              <a:t> more: </a:t>
            </a:r>
            <a:r>
              <a:rPr lang="hr-HR" sz="2400" i="1" dirty="0" err="1"/>
              <a:t>What</a:t>
            </a:r>
            <a:r>
              <a:rPr lang="hr-HR" sz="2400" i="1" dirty="0"/>
              <a:t> </a:t>
            </a:r>
            <a:r>
              <a:rPr lang="hr-HR" sz="2400" i="1" dirty="0" err="1"/>
              <a:t>is</a:t>
            </a:r>
            <a:r>
              <a:rPr lang="hr-HR" sz="2400" i="1" dirty="0"/>
              <a:t> </a:t>
            </a:r>
            <a:r>
              <a:rPr lang="hr-HR" sz="2400" i="1" dirty="0" err="1"/>
              <a:t>there</a:t>
            </a:r>
            <a:r>
              <a:rPr lang="hr-HR" sz="2400" i="1" dirty="0"/>
              <a:t> </a:t>
            </a:r>
            <a:r>
              <a:rPr lang="hr-HR" sz="2400" i="1" dirty="0" err="1"/>
              <a:t>in</a:t>
            </a:r>
            <a:r>
              <a:rPr lang="hr-HR" sz="2400" i="1" dirty="0"/>
              <a:t> </a:t>
            </a:r>
            <a:r>
              <a:rPr lang="hr-HR" sz="2400" i="1" dirty="0" err="1"/>
              <a:t>the</a:t>
            </a:r>
            <a:r>
              <a:rPr lang="hr-HR" sz="2400" i="1" dirty="0"/>
              <a:t> room? </a:t>
            </a:r>
            <a:r>
              <a:rPr lang="hr-HR" sz="2400" dirty="0" err="1"/>
              <a:t>Describe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rooms</a:t>
            </a:r>
            <a:r>
              <a:rPr lang="hr-HR" sz="2400" dirty="0"/>
              <a:t>. Use </a:t>
            </a:r>
            <a:r>
              <a:rPr lang="hr-HR" sz="2400" i="1" dirty="0" err="1"/>
              <a:t>There</a:t>
            </a:r>
            <a:r>
              <a:rPr lang="hr-HR" sz="2400" i="1" dirty="0"/>
              <a:t> </a:t>
            </a:r>
            <a:r>
              <a:rPr lang="hr-HR" sz="2400" i="1" dirty="0" err="1"/>
              <a:t>is</a:t>
            </a:r>
            <a:r>
              <a:rPr lang="hr-HR" sz="2400" i="1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There</a:t>
            </a:r>
            <a:r>
              <a:rPr lang="hr-HR" sz="2400" dirty="0"/>
              <a:t> are.</a:t>
            </a:r>
            <a:endParaRPr lang="hr-HR" sz="2400" i="1" dirty="0"/>
          </a:p>
          <a:p>
            <a:endParaRPr lang="hr-HR" sz="2400" i="1" dirty="0"/>
          </a:p>
          <a:p>
            <a:pPr algn="ctr"/>
            <a:r>
              <a:rPr lang="hr-HR" sz="2400" dirty="0">
                <a:hlinkClick r:id="rId6"/>
              </a:rPr>
              <a:t>https://www.e-sfera.hr/dodatni-digitalni-sadrzaji/c88941a6-be98-4684-918b-19928e5c8c45/</a:t>
            </a:r>
            <a:r>
              <a:rPr lang="hr-HR" sz="2400" dirty="0"/>
              <a:t> 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C3526844-B0BE-40C7-8934-A86E77C7EB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742" y="69852"/>
            <a:ext cx="4682572" cy="3684494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EAAF1896-609E-4706-A361-00D950B16877}"/>
              </a:ext>
            </a:extLst>
          </p:cNvPr>
          <p:cNvSpPr txBox="1"/>
          <p:nvPr/>
        </p:nvSpPr>
        <p:spPr>
          <a:xfrm>
            <a:off x="5286568" y="932504"/>
            <a:ext cx="46825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Translate</a:t>
            </a:r>
            <a:r>
              <a:rPr lang="hr-HR" sz="2400" dirty="0"/>
              <a:t>:</a:t>
            </a:r>
          </a:p>
          <a:p>
            <a:r>
              <a:rPr lang="hr-HR" sz="2400" dirty="0" err="1"/>
              <a:t>downstairs</a:t>
            </a:r>
            <a:r>
              <a:rPr lang="hr-HR" sz="2400" dirty="0"/>
              <a:t> =</a:t>
            </a:r>
          </a:p>
          <a:p>
            <a:r>
              <a:rPr lang="hr-HR" sz="2400" dirty="0" err="1"/>
              <a:t>upstairs</a:t>
            </a:r>
            <a:r>
              <a:rPr lang="hr-HR" sz="2400" dirty="0"/>
              <a:t> =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8F7F943F-75BB-4470-BCE0-539C99ACDD1A}"/>
              </a:ext>
            </a:extLst>
          </p:cNvPr>
          <p:cNvSpPr txBox="1"/>
          <p:nvPr/>
        </p:nvSpPr>
        <p:spPr>
          <a:xfrm>
            <a:off x="7126941" y="1222097"/>
            <a:ext cx="2465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0070C0"/>
                </a:solidFill>
              </a:rPr>
              <a:t>dolje (u kući)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D3841722-4FF3-4017-8323-A755E4EB5323}"/>
              </a:ext>
            </a:extLst>
          </p:cNvPr>
          <p:cNvSpPr txBox="1"/>
          <p:nvPr/>
        </p:nvSpPr>
        <p:spPr>
          <a:xfrm>
            <a:off x="6620663" y="1623786"/>
            <a:ext cx="2465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0070C0"/>
                </a:solidFill>
              </a:rPr>
              <a:t>na katu kuće</a:t>
            </a: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27C8B182-4076-4408-A41A-D8040D1E24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6278" y="3007800"/>
            <a:ext cx="6686550" cy="3752850"/>
          </a:xfrm>
          <a:prstGeom prst="rect">
            <a:avLst/>
          </a:prstGeom>
        </p:spPr>
      </p:pic>
      <p:sp>
        <p:nvSpPr>
          <p:cNvPr id="15" name="TekstniOkvir 14">
            <a:extLst>
              <a:ext uri="{FF2B5EF4-FFF2-40B4-BE49-F238E27FC236}">
                <a16:creationId xmlns:a16="http://schemas.microsoft.com/office/drawing/2014/main" id="{02CF3654-BB50-4F24-B758-F21E47F2157A}"/>
              </a:ext>
            </a:extLst>
          </p:cNvPr>
          <p:cNvSpPr txBox="1"/>
          <p:nvPr/>
        </p:nvSpPr>
        <p:spPr>
          <a:xfrm>
            <a:off x="439271" y="4177553"/>
            <a:ext cx="4967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Listen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number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rooms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house</a:t>
            </a:r>
            <a:r>
              <a:rPr lang="hr-HR" sz="2400" dirty="0"/>
              <a:t>.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7B28E3A1-6FBF-42CD-A066-6E2DCB97AD25}"/>
              </a:ext>
            </a:extLst>
          </p:cNvPr>
          <p:cNvSpPr txBox="1"/>
          <p:nvPr/>
        </p:nvSpPr>
        <p:spPr>
          <a:xfrm>
            <a:off x="4105835" y="1434353"/>
            <a:ext cx="297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3CB67AB2-F8DB-41B6-B16D-8936CDDF8B8C}"/>
              </a:ext>
            </a:extLst>
          </p:cNvPr>
          <p:cNvSpPr txBox="1"/>
          <p:nvPr/>
        </p:nvSpPr>
        <p:spPr>
          <a:xfrm>
            <a:off x="2107336" y="297881"/>
            <a:ext cx="297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97227A8A-24F4-40A9-9FE6-E7E265C1588A}"/>
              </a:ext>
            </a:extLst>
          </p:cNvPr>
          <p:cNvSpPr txBox="1"/>
          <p:nvPr/>
        </p:nvSpPr>
        <p:spPr>
          <a:xfrm>
            <a:off x="2492188" y="313304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 2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C5871001-D232-49E0-93F3-EEF03088483F}"/>
              </a:ext>
            </a:extLst>
          </p:cNvPr>
          <p:cNvSpPr txBox="1"/>
          <p:nvPr/>
        </p:nvSpPr>
        <p:spPr>
          <a:xfrm>
            <a:off x="2984587" y="2546135"/>
            <a:ext cx="297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7B9DAC0A-A0F4-4F3C-B05F-CFFD0B569D86}"/>
              </a:ext>
            </a:extLst>
          </p:cNvPr>
          <p:cNvSpPr txBox="1"/>
          <p:nvPr/>
        </p:nvSpPr>
        <p:spPr>
          <a:xfrm>
            <a:off x="4364048" y="3219897"/>
            <a:ext cx="297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23" name="28_lesson_9_my_house_2">
            <a:hlinkClick r:id="" action="ppaction://media"/>
            <a:extLst>
              <a:ext uri="{FF2B5EF4-FFF2-40B4-BE49-F238E27FC236}">
                <a16:creationId xmlns:a16="http://schemas.microsoft.com/office/drawing/2014/main" id="{BE2D03CD-76EF-48CC-AEF2-92525EE9A7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61596" y="518807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60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7071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5" grpId="0"/>
      <p:bldP spid="9" grpId="0"/>
      <p:bldP spid="10" grpId="0"/>
      <p:bldP spid="12" grpId="0"/>
      <p:bldP spid="15" grpId="0"/>
      <p:bldP spid="16" grpId="0"/>
      <p:bldP spid="19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7F008E61-4E23-4CDA-80D7-7F007B490C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81" y="298917"/>
            <a:ext cx="7707260" cy="2336707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BA96B2A8-69E3-4A70-A0FC-6A98BDA84A43}"/>
              </a:ext>
            </a:extLst>
          </p:cNvPr>
          <p:cNvSpPr txBox="1"/>
          <p:nvPr/>
        </p:nvSpPr>
        <p:spPr>
          <a:xfrm>
            <a:off x="8319246" y="394447"/>
            <a:ext cx="3612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Listen</a:t>
            </a:r>
            <a:r>
              <a:rPr lang="hr-HR" sz="2400" dirty="0"/>
              <a:t> </a:t>
            </a:r>
            <a:r>
              <a:rPr lang="hr-HR" sz="2400" dirty="0" err="1"/>
              <a:t>again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unscramble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sentences</a:t>
            </a:r>
            <a:r>
              <a:rPr lang="hr-HR" sz="2400" dirty="0"/>
              <a:t>.</a:t>
            </a:r>
          </a:p>
        </p:txBody>
      </p:sp>
      <p:pic>
        <p:nvPicPr>
          <p:cNvPr id="7" name="28_lesson_9_my_house_2">
            <a:hlinkClick r:id="" action="ppaction://media"/>
            <a:extLst>
              <a:ext uri="{FF2B5EF4-FFF2-40B4-BE49-F238E27FC236}">
                <a16:creationId xmlns:a16="http://schemas.microsoft.com/office/drawing/2014/main" id="{9D7C2641-DECE-4A93-A745-5FBD552A81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44466" y="1301936"/>
            <a:ext cx="487363" cy="487363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AF3E2B94-B3BE-4BFF-A034-C0B8B065D9C1}"/>
              </a:ext>
            </a:extLst>
          </p:cNvPr>
          <p:cNvSpPr txBox="1"/>
          <p:nvPr/>
        </p:nvSpPr>
        <p:spPr>
          <a:xfrm>
            <a:off x="699247" y="2895600"/>
            <a:ext cx="94577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1 </a:t>
            </a:r>
            <a:r>
              <a:rPr lang="hr-HR" sz="2400" b="1" dirty="0" err="1">
                <a:solidFill>
                  <a:srgbClr val="FF0000"/>
                </a:solidFill>
              </a:rPr>
              <a:t>There</a:t>
            </a:r>
            <a:r>
              <a:rPr lang="hr-HR" sz="2400" b="1" dirty="0">
                <a:solidFill>
                  <a:srgbClr val="FF0000"/>
                </a:solidFill>
              </a:rPr>
              <a:t> </a:t>
            </a:r>
            <a:r>
              <a:rPr lang="hr-HR" sz="2400" b="1" dirty="0" err="1">
                <a:solidFill>
                  <a:srgbClr val="FF0000"/>
                </a:solidFill>
              </a:rPr>
              <a:t>is</a:t>
            </a:r>
            <a:r>
              <a:rPr lang="hr-HR" sz="2400" b="1" dirty="0">
                <a:solidFill>
                  <a:srgbClr val="FF0000"/>
                </a:solidFill>
              </a:rPr>
              <a:t> a </a:t>
            </a:r>
            <a:r>
              <a:rPr lang="hr-HR" sz="2400" b="1" dirty="0" err="1">
                <a:solidFill>
                  <a:srgbClr val="FF0000"/>
                </a:solidFill>
              </a:rPr>
              <a:t>brown</a:t>
            </a:r>
            <a:r>
              <a:rPr lang="hr-HR" sz="2400" b="1" dirty="0">
                <a:solidFill>
                  <a:srgbClr val="FF0000"/>
                </a:solidFill>
              </a:rPr>
              <a:t> table </a:t>
            </a:r>
            <a:r>
              <a:rPr lang="hr-HR" sz="2400" b="1" dirty="0" err="1">
                <a:solidFill>
                  <a:srgbClr val="FF0000"/>
                </a:solidFill>
              </a:rPr>
              <a:t>in</a:t>
            </a:r>
            <a:r>
              <a:rPr lang="hr-HR" sz="2400" b="1" dirty="0">
                <a:solidFill>
                  <a:srgbClr val="FF0000"/>
                </a:solidFill>
              </a:rPr>
              <a:t> </a:t>
            </a:r>
            <a:r>
              <a:rPr lang="hr-HR" sz="2400" b="1" dirty="0" err="1">
                <a:solidFill>
                  <a:srgbClr val="FF0000"/>
                </a:solidFill>
              </a:rPr>
              <a:t>the</a:t>
            </a:r>
            <a:r>
              <a:rPr lang="hr-HR" sz="2400" b="1" dirty="0">
                <a:solidFill>
                  <a:srgbClr val="FF0000"/>
                </a:solidFill>
              </a:rPr>
              <a:t> </a:t>
            </a:r>
            <a:r>
              <a:rPr lang="hr-HR" sz="2400" b="1" dirty="0" err="1">
                <a:solidFill>
                  <a:srgbClr val="FF0000"/>
                </a:solidFill>
              </a:rPr>
              <a:t>dining</a:t>
            </a:r>
            <a:r>
              <a:rPr lang="hr-HR" sz="2400" b="1" dirty="0">
                <a:solidFill>
                  <a:srgbClr val="FF0000"/>
                </a:solidFill>
              </a:rPr>
              <a:t> room.</a:t>
            </a:r>
          </a:p>
          <a:p>
            <a:r>
              <a:rPr lang="hr-HR" sz="2400" b="1" dirty="0">
                <a:solidFill>
                  <a:srgbClr val="FF0000"/>
                </a:solidFill>
              </a:rPr>
              <a:t>2 </a:t>
            </a:r>
            <a:r>
              <a:rPr lang="hr-HR" sz="2400" b="1" dirty="0" err="1">
                <a:solidFill>
                  <a:srgbClr val="FF0000"/>
                </a:solidFill>
              </a:rPr>
              <a:t>There</a:t>
            </a:r>
            <a:r>
              <a:rPr lang="hr-HR" sz="2400" b="1" dirty="0">
                <a:solidFill>
                  <a:srgbClr val="FF0000"/>
                </a:solidFill>
              </a:rPr>
              <a:t> </a:t>
            </a:r>
            <a:r>
              <a:rPr lang="hr-HR" sz="2400" b="1" dirty="0" err="1">
                <a:solidFill>
                  <a:srgbClr val="FF0000"/>
                </a:solidFill>
              </a:rPr>
              <a:t>is</a:t>
            </a:r>
            <a:r>
              <a:rPr lang="hr-HR" sz="2400" b="1" dirty="0">
                <a:solidFill>
                  <a:srgbClr val="FF0000"/>
                </a:solidFill>
              </a:rPr>
              <a:t> a </a:t>
            </a:r>
            <a:r>
              <a:rPr lang="hr-HR" sz="2400" b="1" dirty="0" err="1">
                <a:solidFill>
                  <a:srgbClr val="FF0000"/>
                </a:solidFill>
              </a:rPr>
              <a:t>big</a:t>
            </a:r>
            <a:r>
              <a:rPr lang="hr-HR" sz="2400" b="1" dirty="0">
                <a:solidFill>
                  <a:srgbClr val="FF0000"/>
                </a:solidFill>
              </a:rPr>
              <a:t> </a:t>
            </a:r>
            <a:r>
              <a:rPr lang="hr-HR" sz="2400" b="1" dirty="0" err="1">
                <a:solidFill>
                  <a:srgbClr val="FF0000"/>
                </a:solidFill>
              </a:rPr>
              <a:t>bathtub</a:t>
            </a:r>
            <a:r>
              <a:rPr lang="hr-HR" sz="2400" b="1" dirty="0">
                <a:solidFill>
                  <a:srgbClr val="FF0000"/>
                </a:solidFill>
              </a:rPr>
              <a:t> </a:t>
            </a:r>
            <a:r>
              <a:rPr lang="hr-HR" sz="2400" b="1" dirty="0" err="1">
                <a:solidFill>
                  <a:srgbClr val="FF0000"/>
                </a:solidFill>
              </a:rPr>
              <a:t>in</a:t>
            </a:r>
            <a:r>
              <a:rPr lang="hr-HR" sz="2400" b="1" dirty="0">
                <a:solidFill>
                  <a:srgbClr val="FF0000"/>
                </a:solidFill>
              </a:rPr>
              <a:t> </a:t>
            </a:r>
            <a:r>
              <a:rPr lang="hr-HR" sz="2400" b="1" dirty="0" err="1">
                <a:solidFill>
                  <a:srgbClr val="FF0000"/>
                </a:solidFill>
              </a:rPr>
              <a:t>the</a:t>
            </a:r>
            <a:r>
              <a:rPr lang="hr-HR" sz="2400" b="1" dirty="0">
                <a:solidFill>
                  <a:srgbClr val="FF0000"/>
                </a:solidFill>
              </a:rPr>
              <a:t> </a:t>
            </a:r>
            <a:r>
              <a:rPr lang="hr-HR" sz="2400" b="1" dirty="0" err="1">
                <a:solidFill>
                  <a:srgbClr val="FF0000"/>
                </a:solidFill>
              </a:rPr>
              <a:t>bathroom</a:t>
            </a:r>
            <a:r>
              <a:rPr lang="hr-HR" sz="2400" b="1" dirty="0">
                <a:solidFill>
                  <a:srgbClr val="FF0000"/>
                </a:solidFill>
              </a:rPr>
              <a:t>.</a:t>
            </a:r>
          </a:p>
          <a:p>
            <a:r>
              <a:rPr lang="hr-HR" sz="2400" b="1" dirty="0">
                <a:solidFill>
                  <a:srgbClr val="FF0000"/>
                </a:solidFill>
              </a:rPr>
              <a:t>3 </a:t>
            </a:r>
            <a:r>
              <a:rPr lang="hr-HR" sz="2400" b="1" dirty="0" err="1">
                <a:solidFill>
                  <a:srgbClr val="FF0000"/>
                </a:solidFill>
              </a:rPr>
              <a:t>There</a:t>
            </a:r>
            <a:r>
              <a:rPr lang="hr-HR" sz="2400" b="1" dirty="0">
                <a:solidFill>
                  <a:srgbClr val="FF0000"/>
                </a:solidFill>
              </a:rPr>
              <a:t> </a:t>
            </a:r>
            <a:r>
              <a:rPr lang="hr-HR" sz="2400" b="1" dirty="0" err="1">
                <a:solidFill>
                  <a:srgbClr val="FF0000"/>
                </a:solidFill>
              </a:rPr>
              <a:t>is</a:t>
            </a:r>
            <a:r>
              <a:rPr lang="hr-HR" sz="2400" b="1" dirty="0">
                <a:solidFill>
                  <a:srgbClr val="FF0000"/>
                </a:solidFill>
              </a:rPr>
              <a:t> a </a:t>
            </a:r>
            <a:r>
              <a:rPr lang="hr-HR" sz="2400" b="1" dirty="0" err="1">
                <a:solidFill>
                  <a:srgbClr val="FF0000"/>
                </a:solidFill>
              </a:rPr>
              <a:t>fridge</a:t>
            </a:r>
            <a:r>
              <a:rPr lang="hr-HR" sz="2400" b="1" dirty="0">
                <a:solidFill>
                  <a:srgbClr val="FF0000"/>
                </a:solidFill>
              </a:rPr>
              <a:t> </a:t>
            </a:r>
            <a:r>
              <a:rPr lang="hr-HR" sz="2400" b="1" dirty="0" err="1">
                <a:solidFill>
                  <a:srgbClr val="FF0000"/>
                </a:solidFill>
              </a:rPr>
              <a:t>in</a:t>
            </a:r>
            <a:r>
              <a:rPr lang="hr-HR" sz="2400" b="1" dirty="0">
                <a:solidFill>
                  <a:srgbClr val="FF0000"/>
                </a:solidFill>
              </a:rPr>
              <a:t> </a:t>
            </a:r>
            <a:r>
              <a:rPr lang="hr-HR" sz="2400" b="1" dirty="0" err="1">
                <a:solidFill>
                  <a:srgbClr val="FF0000"/>
                </a:solidFill>
              </a:rPr>
              <a:t>the</a:t>
            </a:r>
            <a:r>
              <a:rPr lang="hr-HR" sz="2400" b="1" dirty="0">
                <a:solidFill>
                  <a:srgbClr val="FF0000"/>
                </a:solidFill>
              </a:rPr>
              <a:t> </a:t>
            </a:r>
            <a:r>
              <a:rPr lang="hr-HR" sz="2400" b="1" dirty="0" err="1">
                <a:solidFill>
                  <a:srgbClr val="FF0000"/>
                </a:solidFill>
              </a:rPr>
              <a:t>kitchen</a:t>
            </a:r>
            <a:r>
              <a:rPr lang="hr-HR" sz="2400" b="1" dirty="0">
                <a:solidFill>
                  <a:srgbClr val="FF0000"/>
                </a:solidFill>
              </a:rPr>
              <a:t>.</a:t>
            </a:r>
          </a:p>
          <a:p>
            <a:r>
              <a:rPr lang="hr-HR" sz="2400" b="1" dirty="0">
                <a:solidFill>
                  <a:srgbClr val="FF0000"/>
                </a:solidFill>
              </a:rPr>
              <a:t>4 </a:t>
            </a:r>
            <a:r>
              <a:rPr lang="hr-HR" sz="2400" b="1" dirty="0" err="1">
                <a:solidFill>
                  <a:srgbClr val="FF0000"/>
                </a:solidFill>
              </a:rPr>
              <a:t>There</a:t>
            </a:r>
            <a:r>
              <a:rPr lang="hr-HR" sz="2400" b="1" dirty="0">
                <a:solidFill>
                  <a:srgbClr val="FF0000"/>
                </a:solidFill>
              </a:rPr>
              <a:t> are </a:t>
            </a:r>
            <a:r>
              <a:rPr lang="hr-HR" sz="2400" b="1" dirty="0" err="1">
                <a:solidFill>
                  <a:srgbClr val="FF0000"/>
                </a:solidFill>
              </a:rPr>
              <a:t>two</a:t>
            </a:r>
            <a:r>
              <a:rPr lang="hr-HR" sz="2400" b="1" dirty="0">
                <a:solidFill>
                  <a:srgbClr val="FF0000"/>
                </a:solidFill>
              </a:rPr>
              <a:t> </a:t>
            </a:r>
            <a:r>
              <a:rPr lang="hr-HR" sz="2400" b="1" dirty="0" err="1">
                <a:solidFill>
                  <a:srgbClr val="FF0000"/>
                </a:solidFill>
              </a:rPr>
              <a:t>pictures</a:t>
            </a:r>
            <a:r>
              <a:rPr lang="hr-HR" sz="2400" b="1" dirty="0">
                <a:solidFill>
                  <a:srgbClr val="FF0000"/>
                </a:solidFill>
              </a:rPr>
              <a:t> </a:t>
            </a:r>
            <a:r>
              <a:rPr lang="hr-HR" sz="2400" b="1" dirty="0" err="1">
                <a:solidFill>
                  <a:srgbClr val="FF0000"/>
                </a:solidFill>
              </a:rPr>
              <a:t>in</a:t>
            </a:r>
            <a:r>
              <a:rPr lang="hr-HR" sz="2400" b="1" dirty="0">
                <a:solidFill>
                  <a:srgbClr val="FF0000"/>
                </a:solidFill>
              </a:rPr>
              <a:t> </a:t>
            </a:r>
            <a:r>
              <a:rPr lang="hr-HR" sz="2400" b="1" dirty="0" err="1">
                <a:solidFill>
                  <a:srgbClr val="FF0000"/>
                </a:solidFill>
              </a:rPr>
              <a:t>the</a:t>
            </a:r>
            <a:r>
              <a:rPr lang="hr-HR" sz="2400" b="1" dirty="0">
                <a:solidFill>
                  <a:srgbClr val="FF0000"/>
                </a:solidFill>
              </a:rPr>
              <a:t> </a:t>
            </a:r>
            <a:r>
              <a:rPr lang="hr-HR" sz="2400" b="1" dirty="0" err="1">
                <a:solidFill>
                  <a:srgbClr val="FF0000"/>
                </a:solidFill>
              </a:rPr>
              <a:t>sitting</a:t>
            </a:r>
            <a:r>
              <a:rPr lang="hr-HR" sz="2400" b="1" dirty="0">
                <a:solidFill>
                  <a:srgbClr val="FF0000"/>
                </a:solidFill>
              </a:rPr>
              <a:t> room.</a:t>
            </a:r>
          </a:p>
          <a:p>
            <a:r>
              <a:rPr lang="hr-HR" sz="2400" b="1" dirty="0">
                <a:solidFill>
                  <a:srgbClr val="FF0000"/>
                </a:solidFill>
              </a:rPr>
              <a:t>5 </a:t>
            </a:r>
            <a:r>
              <a:rPr lang="hr-HR" sz="2400" b="1" dirty="0" err="1">
                <a:solidFill>
                  <a:srgbClr val="FF0000"/>
                </a:solidFill>
              </a:rPr>
              <a:t>There</a:t>
            </a:r>
            <a:r>
              <a:rPr lang="hr-HR" sz="2400" b="1" dirty="0">
                <a:solidFill>
                  <a:srgbClr val="FF0000"/>
                </a:solidFill>
              </a:rPr>
              <a:t> </a:t>
            </a:r>
            <a:r>
              <a:rPr lang="hr-HR" sz="2400" b="1" dirty="0" err="1">
                <a:solidFill>
                  <a:srgbClr val="FF0000"/>
                </a:solidFill>
              </a:rPr>
              <a:t>is</a:t>
            </a:r>
            <a:r>
              <a:rPr lang="hr-HR" sz="2400" b="1" dirty="0">
                <a:solidFill>
                  <a:srgbClr val="FF0000"/>
                </a:solidFill>
              </a:rPr>
              <a:t> a </a:t>
            </a:r>
            <a:r>
              <a:rPr lang="hr-HR" sz="2400" b="1" dirty="0" err="1">
                <a:solidFill>
                  <a:srgbClr val="FF0000"/>
                </a:solidFill>
              </a:rPr>
              <a:t>big</a:t>
            </a:r>
            <a:r>
              <a:rPr lang="hr-HR" sz="2400" b="1" dirty="0">
                <a:solidFill>
                  <a:srgbClr val="FF0000"/>
                </a:solidFill>
              </a:rPr>
              <a:t> </a:t>
            </a:r>
            <a:r>
              <a:rPr lang="hr-HR" sz="2400" b="1" dirty="0" err="1">
                <a:solidFill>
                  <a:srgbClr val="FF0000"/>
                </a:solidFill>
              </a:rPr>
              <a:t>black</a:t>
            </a:r>
            <a:r>
              <a:rPr lang="hr-HR" sz="2400" b="1" dirty="0">
                <a:solidFill>
                  <a:srgbClr val="FF0000"/>
                </a:solidFill>
              </a:rPr>
              <a:t> </a:t>
            </a:r>
            <a:r>
              <a:rPr lang="hr-HR" sz="2400" b="1" dirty="0" err="1">
                <a:solidFill>
                  <a:srgbClr val="FF0000"/>
                </a:solidFill>
              </a:rPr>
              <a:t>wardrobe</a:t>
            </a:r>
            <a:r>
              <a:rPr lang="hr-HR" sz="2400" b="1" dirty="0">
                <a:solidFill>
                  <a:srgbClr val="FF0000"/>
                </a:solidFill>
              </a:rPr>
              <a:t> </a:t>
            </a:r>
            <a:r>
              <a:rPr lang="hr-HR" sz="2400" b="1" dirty="0" err="1">
                <a:solidFill>
                  <a:srgbClr val="FF0000"/>
                </a:solidFill>
              </a:rPr>
              <a:t>in</a:t>
            </a:r>
            <a:r>
              <a:rPr lang="hr-HR" sz="2400" b="1" dirty="0">
                <a:solidFill>
                  <a:srgbClr val="FF0000"/>
                </a:solidFill>
              </a:rPr>
              <a:t> </a:t>
            </a:r>
            <a:r>
              <a:rPr lang="hr-HR" sz="2400" b="1" dirty="0" err="1">
                <a:solidFill>
                  <a:srgbClr val="FF0000"/>
                </a:solidFill>
              </a:rPr>
              <a:t>the</a:t>
            </a:r>
            <a:r>
              <a:rPr lang="hr-HR" sz="2400" b="1" dirty="0">
                <a:solidFill>
                  <a:srgbClr val="FF0000"/>
                </a:solidFill>
              </a:rPr>
              <a:t> </a:t>
            </a:r>
            <a:r>
              <a:rPr lang="hr-HR" sz="2400" b="1" dirty="0" err="1">
                <a:solidFill>
                  <a:srgbClr val="FF0000"/>
                </a:solidFill>
              </a:rPr>
              <a:t>attic</a:t>
            </a:r>
            <a:r>
              <a:rPr lang="hr-HR" sz="2400" b="1" dirty="0">
                <a:solidFill>
                  <a:srgbClr val="FF0000"/>
                </a:solidFill>
              </a:rPr>
              <a:t>.</a:t>
            </a:r>
          </a:p>
          <a:p>
            <a:r>
              <a:rPr lang="hr-HR" sz="2400" b="1" dirty="0">
                <a:solidFill>
                  <a:srgbClr val="FF0000"/>
                </a:solidFill>
              </a:rPr>
              <a:t>6 </a:t>
            </a:r>
            <a:r>
              <a:rPr lang="hr-HR" sz="2400" b="1" dirty="0" err="1">
                <a:solidFill>
                  <a:srgbClr val="FF0000"/>
                </a:solidFill>
              </a:rPr>
              <a:t>There</a:t>
            </a:r>
            <a:r>
              <a:rPr lang="hr-HR" sz="2400" b="1" dirty="0">
                <a:solidFill>
                  <a:srgbClr val="FF0000"/>
                </a:solidFill>
              </a:rPr>
              <a:t> </a:t>
            </a:r>
            <a:r>
              <a:rPr lang="hr-HR" sz="2400" b="1" dirty="0" err="1">
                <a:solidFill>
                  <a:srgbClr val="FF0000"/>
                </a:solidFill>
              </a:rPr>
              <a:t>is</a:t>
            </a:r>
            <a:r>
              <a:rPr lang="hr-HR" sz="2400" b="1" dirty="0">
                <a:solidFill>
                  <a:srgbClr val="FF0000"/>
                </a:solidFill>
              </a:rPr>
              <a:t> a </a:t>
            </a:r>
            <a:r>
              <a:rPr lang="hr-HR" sz="2400" b="1" dirty="0" err="1">
                <a:solidFill>
                  <a:srgbClr val="FF0000"/>
                </a:solidFill>
              </a:rPr>
              <a:t>small</a:t>
            </a:r>
            <a:r>
              <a:rPr lang="hr-HR" sz="2400" b="1" dirty="0">
                <a:solidFill>
                  <a:srgbClr val="FF0000"/>
                </a:solidFill>
              </a:rPr>
              <a:t> table </a:t>
            </a:r>
            <a:r>
              <a:rPr lang="hr-HR" sz="2400" b="1" dirty="0" err="1">
                <a:solidFill>
                  <a:srgbClr val="FF0000"/>
                </a:solidFill>
              </a:rPr>
              <a:t>under</a:t>
            </a:r>
            <a:r>
              <a:rPr lang="hr-HR" sz="2400" b="1" dirty="0">
                <a:solidFill>
                  <a:srgbClr val="FF0000"/>
                </a:solidFill>
              </a:rPr>
              <a:t> </a:t>
            </a:r>
            <a:r>
              <a:rPr lang="hr-HR" sz="2400" b="1" dirty="0" err="1">
                <a:solidFill>
                  <a:srgbClr val="FF0000"/>
                </a:solidFill>
              </a:rPr>
              <a:t>the</a:t>
            </a:r>
            <a:r>
              <a:rPr lang="hr-HR" sz="2400" b="1" dirty="0">
                <a:solidFill>
                  <a:srgbClr val="FF0000"/>
                </a:solidFill>
              </a:rPr>
              <a:t> window.</a:t>
            </a:r>
          </a:p>
        </p:txBody>
      </p:sp>
    </p:spTree>
    <p:extLst>
      <p:ext uri="{BB962C8B-B14F-4D97-AF65-F5344CB8AC3E}">
        <p14:creationId xmlns:p14="http://schemas.microsoft.com/office/powerpoint/2010/main" val="395092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71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B81C78A5-18FA-4A90-9634-E39E35DB5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82" y="184727"/>
            <a:ext cx="6686550" cy="375285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15A7F93E-227C-4ABE-BA49-B56DB1C4B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239" y="4330123"/>
            <a:ext cx="8715375" cy="2343150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3E335A74-4BE3-4D94-B488-08B9447666A9}"/>
              </a:ext>
            </a:extLst>
          </p:cNvPr>
          <p:cNvSpPr txBox="1"/>
          <p:nvPr/>
        </p:nvSpPr>
        <p:spPr>
          <a:xfrm>
            <a:off x="7850909" y="461818"/>
            <a:ext cx="3463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Read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text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complete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tasks</a:t>
            </a:r>
            <a:r>
              <a:rPr lang="hr-HR" sz="2400" dirty="0"/>
              <a:t>.</a:t>
            </a:r>
          </a:p>
        </p:txBody>
      </p:sp>
      <p:cxnSp>
        <p:nvCxnSpPr>
          <p:cNvPr id="9" name="Ravni poveznik 8">
            <a:extLst>
              <a:ext uri="{FF2B5EF4-FFF2-40B4-BE49-F238E27FC236}">
                <a16:creationId xmlns:a16="http://schemas.microsoft.com/office/drawing/2014/main" id="{9DDFD3C9-94A0-454C-A71F-F69991AAED91}"/>
              </a:ext>
            </a:extLst>
          </p:cNvPr>
          <p:cNvCxnSpPr>
            <a:cxnSpLocks/>
          </p:cNvCxnSpPr>
          <p:nvPr/>
        </p:nvCxnSpPr>
        <p:spPr>
          <a:xfrm>
            <a:off x="5449455" y="4876800"/>
            <a:ext cx="1874981" cy="655782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ni poveznik 10">
            <a:extLst>
              <a:ext uri="{FF2B5EF4-FFF2-40B4-BE49-F238E27FC236}">
                <a16:creationId xmlns:a16="http://schemas.microsoft.com/office/drawing/2014/main" id="{D90F67B2-219D-4B12-BA96-BC3217EBDFEB}"/>
              </a:ext>
            </a:extLst>
          </p:cNvPr>
          <p:cNvCxnSpPr>
            <a:cxnSpLocks/>
          </p:cNvCxnSpPr>
          <p:nvPr/>
        </p:nvCxnSpPr>
        <p:spPr>
          <a:xfrm>
            <a:off x="5209309" y="5200073"/>
            <a:ext cx="2115127" cy="65578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ni poveznik 13">
            <a:extLst>
              <a:ext uri="{FF2B5EF4-FFF2-40B4-BE49-F238E27FC236}">
                <a16:creationId xmlns:a16="http://schemas.microsoft.com/office/drawing/2014/main" id="{77B5C077-B27A-478E-999A-73780DACFDFF}"/>
              </a:ext>
            </a:extLst>
          </p:cNvPr>
          <p:cNvCxnSpPr>
            <a:cxnSpLocks/>
          </p:cNvCxnSpPr>
          <p:nvPr/>
        </p:nvCxnSpPr>
        <p:spPr>
          <a:xfrm>
            <a:off x="5791200" y="5584537"/>
            <a:ext cx="1533236" cy="86590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ni poveznik 17">
            <a:extLst>
              <a:ext uri="{FF2B5EF4-FFF2-40B4-BE49-F238E27FC236}">
                <a16:creationId xmlns:a16="http://schemas.microsoft.com/office/drawing/2014/main" id="{36D0F08E-EC51-4998-85B8-8868E9CA22AD}"/>
              </a:ext>
            </a:extLst>
          </p:cNvPr>
          <p:cNvCxnSpPr>
            <a:cxnSpLocks/>
          </p:cNvCxnSpPr>
          <p:nvPr/>
        </p:nvCxnSpPr>
        <p:spPr>
          <a:xfrm flipV="1">
            <a:off x="4867564" y="4953000"/>
            <a:ext cx="2456872" cy="902856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vni poveznik 20">
            <a:extLst>
              <a:ext uri="{FF2B5EF4-FFF2-40B4-BE49-F238E27FC236}">
                <a16:creationId xmlns:a16="http://schemas.microsoft.com/office/drawing/2014/main" id="{12D013C2-B76C-4DDD-96CF-D5E2637266F4}"/>
              </a:ext>
            </a:extLst>
          </p:cNvPr>
          <p:cNvCxnSpPr>
            <a:cxnSpLocks/>
          </p:cNvCxnSpPr>
          <p:nvPr/>
        </p:nvCxnSpPr>
        <p:spPr>
          <a:xfrm flipV="1">
            <a:off x="4682837" y="5230669"/>
            <a:ext cx="2641599" cy="92479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vni poveznik 22">
            <a:extLst>
              <a:ext uri="{FF2B5EF4-FFF2-40B4-BE49-F238E27FC236}">
                <a16:creationId xmlns:a16="http://schemas.microsoft.com/office/drawing/2014/main" id="{5D6E11DF-0096-4B7E-8270-4BBB3E33F17B}"/>
              </a:ext>
            </a:extLst>
          </p:cNvPr>
          <p:cNvCxnSpPr>
            <a:cxnSpLocks/>
          </p:cNvCxnSpPr>
          <p:nvPr/>
        </p:nvCxnSpPr>
        <p:spPr>
          <a:xfrm flipV="1">
            <a:off x="3897745" y="6201064"/>
            <a:ext cx="3426691" cy="301337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Slika 26">
            <a:extLst>
              <a:ext uri="{FF2B5EF4-FFF2-40B4-BE49-F238E27FC236}">
                <a16:creationId xmlns:a16="http://schemas.microsoft.com/office/drawing/2014/main" id="{1D7FDAFB-107A-4AA7-966A-AD2069340A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4925" y="4234873"/>
            <a:ext cx="6838950" cy="2533650"/>
          </a:xfrm>
          <a:prstGeom prst="rect">
            <a:avLst/>
          </a:prstGeom>
        </p:spPr>
      </p:pic>
      <p:sp>
        <p:nvSpPr>
          <p:cNvPr id="28" name="TekstniOkvir 27">
            <a:extLst>
              <a:ext uri="{FF2B5EF4-FFF2-40B4-BE49-F238E27FC236}">
                <a16:creationId xmlns:a16="http://schemas.microsoft.com/office/drawing/2014/main" id="{5D10999C-E217-4D23-9028-0288DA58C100}"/>
              </a:ext>
            </a:extLst>
          </p:cNvPr>
          <p:cNvSpPr txBox="1"/>
          <p:nvPr/>
        </p:nvSpPr>
        <p:spPr>
          <a:xfrm>
            <a:off x="8941520" y="4722167"/>
            <a:ext cx="1616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kitchen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29" name="TekstniOkvir 28">
            <a:extLst>
              <a:ext uri="{FF2B5EF4-FFF2-40B4-BE49-F238E27FC236}">
                <a16:creationId xmlns:a16="http://schemas.microsoft.com/office/drawing/2014/main" id="{62A000A7-FAA3-48EF-86EA-F9437BECFDB2}"/>
              </a:ext>
            </a:extLst>
          </p:cNvPr>
          <p:cNvSpPr txBox="1"/>
          <p:nvPr/>
        </p:nvSpPr>
        <p:spPr>
          <a:xfrm>
            <a:off x="9373608" y="5067742"/>
            <a:ext cx="1616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bathroom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30" name="TekstniOkvir 29">
            <a:extLst>
              <a:ext uri="{FF2B5EF4-FFF2-40B4-BE49-F238E27FC236}">
                <a16:creationId xmlns:a16="http://schemas.microsoft.com/office/drawing/2014/main" id="{B7AE6FEB-A93E-453D-927A-5B0FCF9EB83D}"/>
              </a:ext>
            </a:extLst>
          </p:cNvPr>
          <p:cNvSpPr txBox="1"/>
          <p:nvPr/>
        </p:nvSpPr>
        <p:spPr>
          <a:xfrm>
            <a:off x="8923191" y="5404428"/>
            <a:ext cx="1944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sitting</a:t>
            </a:r>
            <a:r>
              <a:rPr lang="hr-HR" sz="2400" b="1" dirty="0">
                <a:solidFill>
                  <a:srgbClr val="FF0000"/>
                </a:solidFill>
              </a:rPr>
              <a:t> room</a:t>
            </a:r>
          </a:p>
        </p:txBody>
      </p:sp>
      <p:sp>
        <p:nvSpPr>
          <p:cNvPr id="31" name="TekstniOkvir 30">
            <a:extLst>
              <a:ext uri="{FF2B5EF4-FFF2-40B4-BE49-F238E27FC236}">
                <a16:creationId xmlns:a16="http://schemas.microsoft.com/office/drawing/2014/main" id="{D956531E-038B-474F-B43A-7B3F77C4A80C}"/>
              </a:ext>
            </a:extLst>
          </p:cNvPr>
          <p:cNvSpPr txBox="1"/>
          <p:nvPr/>
        </p:nvSpPr>
        <p:spPr>
          <a:xfrm>
            <a:off x="8694159" y="5710959"/>
            <a:ext cx="1616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bedroom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32" name="TekstniOkvir 31">
            <a:extLst>
              <a:ext uri="{FF2B5EF4-FFF2-40B4-BE49-F238E27FC236}">
                <a16:creationId xmlns:a16="http://schemas.microsoft.com/office/drawing/2014/main" id="{DD65BEE1-AE58-4A6D-B7F8-43288F403C6E}"/>
              </a:ext>
            </a:extLst>
          </p:cNvPr>
          <p:cNvSpPr txBox="1"/>
          <p:nvPr/>
        </p:nvSpPr>
        <p:spPr>
          <a:xfrm>
            <a:off x="10063882" y="6017490"/>
            <a:ext cx="1773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dining</a:t>
            </a:r>
            <a:r>
              <a:rPr lang="hr-HR" sz="2400" b="1" dirty="0">
                <a:solidFill>
                  <a:srgbClr val="FF0000"/>
                </a:solidFill>
              </a:rPr>
              <a:t> room</a:t>
            </a:r>
          </a:p>
        </p:txBody>
      </p:sp>
    </p:spTree>
    <p:extLst>
      <p:ext uri="{BB962C8B-B14F-4D97-AF65-F5344CB8AC3E}">
        <p14:creationId xmlns:p14="http://schemas.microsoft.com/office/powerpoint/2010/main" val="265376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49DCDF72-429E-4471-8164-009867F2D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8911" y="160914"/>
            <a:ext cx="4591050" cy="2638425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EEFBB37F-2328-4722-98B6-93C1A084887F}"/>
              </a:ext>
            </a:extLst>
          </p:cNvPr>
          <p:cNvSpPr txBox="1"/>
          <p:nvPr/>
        </p:nvSpPr>
        <p:spPr>
          <a:xfrm>
            <a:off x="415636" y="286327"/>
            <a:ext cx="2706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Work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pairs</a:t>
            </a:r>
            <a:r>
              <a:rPr lang="hr-HR" sz="2400" dirty="0"/>
              <a:t>.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0C1B924C-D380-44A7-8EC6-1C6EC662867C}"/>
              </a:ext>
            </a:extLst>
          </p:cNvPr>
          <p:cNvSpPr txBox="1"/>
          <p:nvPr/>
        </p:nvSpPr>
        <p:spPr>
          <a:xfrm>
            <a:off x="1510346" y="3291195"/>
            <a:ext cx="2237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Workbook</a:t>
            </a:r>
            <a:r>
              <a:rPr lang="hr-HR" sz="2400" dirty="0"/>
              <a:t>, p. 36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E03D0017-A3F9-437B-A4A0-4E8B75B32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7264" y="2730212"/>
            <a:ext cx="54102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8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8419</TotalTime>
  <Words>666</Words>
  <Application>Microsoft Office PowerPoint</Application>
  <PresentationFormat>Widescreen</PresentationFormat>
  <Paragraphs>119</Paragraphs>
  <Slides>15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sustava Office</vt:lpstr>
      <vt:lpstr>UNIT 3: Home sweet home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Time for school</dc:title>
  <dc:creator>Marina Komadina</dc:creator>
  <cp:lastModifiedBy>Sanja Ivoš</cp:lastModifiedBy>
  <cp:revision>60</cp:revision>
  <dcterms:created xsi:type="dcterms:W3CDTF">2022-09-17T10:21:00Z</dcterms:created>
  <dcterms:modified xsi:type="dcterms:W3CDTF">2022-11-14T13:14:59Z</dcterms:modified>
</cp:coreProperties>
</file>